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9" r:id="rId9"/>
    <p:sldId id="264" r:id="rId10"/>
    <p:sldId id="265" r:id="rId11"/>
    <p:sldId id="266" r:id="rId1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A843"/>
    <a:srgbClr val="A48E5B"/>
    <a:srgbClr val="F5EFE6"/>
    <a:srgbClr val="4CAF50"/>
    <a:srgbClr val="2D2D2D"/>
    <a:srgbClr val="0E5C6D"/>
    <a:srgbClr val="2E7D4F"/>
    <a:srgbClr val="8B6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29" d="100"/>
          <a:sy n="129" d="100"/>
        </p:scale>
        <p:origin x="14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614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EF626-8655-BFCA-088F-62492E96F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7745A1-FF17-00D7-C60A-07A4AFEE2B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990182-4ACD-BAD5-0BF2-3E8A38B9EC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88CF3-BE5A-EAB2-F9C6-CE67B549DF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59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7FC5A-88CB-6559-6DCA-06734B1B6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BF3864-A832-B126-8E21-10FF7B10D9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336473-DB9C-8B4B-4628-559E540430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C1C6C-6E29-81F8-AC35-AF872939A6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37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51.svg"/><Relationship Id="rId7" Type="http://schemas.openxmlformats.org/officeDocument/2006/relationships/hyperlink" Target="mailto:info@driventohelp.org?subject=Website%20Inquiry" TargetMode="External"/><Relationship Id="rId12" Type="http://schemas.openxmlformats.org/officeDocument/2006/relationships/image" Target="../media/image58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svg"/><Relationship Id="rId11" Type="http://schemas.openxmlformats.org/officeDocument/2006/relationships/image" Target="../media/image57.svg"/><Relationship Id="rId5" Type="http://schemas.openxmlformats.org/officeDocument/2006/relationships/hyperlink" Target="driventohelp.org" TargetMode="External"/><Relationship Id="rId10" Type="http://schemas.openxmlformats.org/officeDocument/2006/relationships/image" Target="../media/image56.svg"/><Relationship Id="rId4" Type="http://schemas.openxmlformats.org/officeDocument/2006/relationships/image" Target="../media/image52.svg"/><Relationship Id="rId9" Type="http://schemas.openxmlformats.org/officeDocument/2006/relationships/image" Target="../media/image5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sv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sv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svg"/><Relationship Id="rId14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31.sv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33.svg"/><Relationship Id="rId4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25.svg"/><Relationship Id="rId4" Type="http://schemas.openxmlformats.org/officeDocument/2006/relationships/image" Target="../media/image3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6.sv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12" Type="http://schemas.openxmlformats.org/officeDocument/2006/relationships/image" Target="../media/image45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sv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5" Type="http://schemas.openxmlformats.org/officeDocument/2006/relationships/image" Target="../media/image48.sv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svg"/><Relationship Id="rId14" Type="http://schemas.openxmlformats.org/officeDocument/2006/relationships/image" Target="../media/image4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F1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E5C6D"/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3CA5536-7F1E-C585-7598-AC7C0BDA41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0"/>
          <a:stretch>
            <a:fillRect/>
          </a:stretch>
        </p:blipFill>
        <p:spPr bwMode="auto">
          <a:xfrm>
            <a:off x="0" y="7620"/>
            <a:ext cx="9144000" cy="510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1"/>
          <p:cNvSpPr/>
          <p:nvPr/>
        </p:nvSpPr>
        <p:spPr>
          <a:xfrm>
            <a:off x="571500" y="1613892"/>
            <a:ext cx="571500" cy="29170"/>
          </a:xfrm>
          <a:prstGeom prst="roundRect">
            <a:avLst>
              <a:gd name="adj" fmla="val 47892"/>
            </a:avLst>
          </a:prstGeom>
          <a:solidFill>
            <a:srgbClr val="D4A843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571500" y="1843683"/>
            <a:ext cx="8401050" cy="5706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94"/>
              </a:lnSpc>
              <a:spcAft>
                <a:spcPts val="450"/>
              </a:spcAft>
              <a:buNone/>
            </a:pPr>
            <a:r>
              <a:rPr lang="en-US" sz="4280" kern="0" spc="-60" dirty="0">
                <a:solidFill>
                  <a:srgbClr val="F0ECE4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Driven </a:t>
            </a:r>
            <a:r>
              <a:rPr lang="en-US" sz="4280" b="1" kern="0" spc="-60" dirty="0">
                <a:solidFill>
                  <a:srgbClr val="A48E5B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to</a:t>
            </a:r>
            <a:r>
              <a:rPr lang="en-US" sz="4280" kern="0" spc="-60" dirty="0">
                <a:solidFill>
                  <a:srgbClr val="F0ECE4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 Help</a:t>
            </a:r>
            <a:endParaRPr lang="en-US" sz="4280" dirty="0"/>
          </a:p>
        </p:txBody>
      </p:sp>
      <p:sp>
        <p:nvSpPr>
          <p:cNvPr id="5" name="Text 3"/>
          <p:cNvSpPr/>
          <p:nvPr/>
        </p:nvSpPr>
        <p:spPr>
          <a:xfrm>
            <a:off x="571500" y="2585740"/>
            <a:ext cx="4080510" cy="5450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44"/>
              </a:lnSpc>
              <a:spcBef>
                <a:spcPts val="900"/>
              </a:spcBef>
              <a:buNone/>
            </a:pPr>
            <a:r>
              <a:rPr lang="en-US" sz="1460" kern="0" spc="20" dirty="0">
                <a:solidFill>
                  <a:srgbClr val="4CAF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Restoring transportation independence</a:t>
            </a:r>
            <a:br>
              <a:rPr dirty="0">
                <a:solidFill>
                  <a:srgbClr val="4CAF50"/>
                </a:solidFill>
              </a:rPr>
            </a:br>
            <a:r>
              <a:rPr lang="en-US" sz="1460" kern="0" spc="20" dirty="0">
                <a:solidFill>
                  <a:srgbClr val="4CAF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Dayton, Ohio</a:t>
            </a:r>
            <a:endParaRPr lang="en-US" sz="1460" dirty="0">
              <a:solidFill>
                <a:srgbClr val="4CAF50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571500" y="3390602"/>
            <a:ext cx="646003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095"/>
              </a:lnSpc>
              <a:buNone/>
            </a:pPr>
            <a:r>
              <a:rPr lang="en-US" sz="73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EST. 2026</a:t>
            </a:r>
            <a:endParaRPr lang="en-US" sz="730" dirty="0"/>
          </a:p>
        </p:txBody>
      </p:sp>
      <p:sp>
        <p:nvSpPr>
          <p:cNvPr id="7" name="Text 5"/>
          <p:cNvSpPr/>
          <p:nvPr/>
        </p:nvSpPr>
        <p:spPr>
          <a:xfrm>
            <a:off x="1215926" y="3445520"/>
            <a:ext cx="29170" cy="29170"/>
          </a:xfrm>
          <a:prstGeom prst="ellipse">
            <a:avLst/>
          </a:prstGeom>
          <a:solidFill>
            <a:srgbClr val="D4A843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1302246" y="3390602"/>
            <a:ext cx="2483495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095"/>
              </a:lnSpc>
              <a:buNone/>
            </a:pPr>
            <a:r>
              <a:rPr lang="en-US" sz="73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501(C)(3) NONPROFIT ORGANIZATION</a:t>
            </a:r>
            <a:endParaRPr lang="en-US" sz="73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>
            <a:alphaModFix amt="12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6713" y="4214813"/>
            <a:ext cx="642938" cy="642938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0" y="5108079"/>
            <a:ext cx="9144000" cy="35421"/>
          </a:xfrm>
          <a:prstGeom prst="rect">
            <a:avLst/>
          </a:prstGeom>
          <a:gradFill rotWithShape="1">
            <a:gsLst>
              <a:gs pos="0">
                <a:srgbClr val="D4A843"/>
              </a:gs>
              <a:gs pos="100000">
                <a:srgbClr val="F5EFE6">
                  <a:alpha val="1500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E5C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D2D2D"/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I-75 construction north of Dayton will take longer than expected | WYSO">
            <a:extLst>
              <a:ext uri="{FF2B5EF4-FFF2-40B4-BE49-F238E27FC236}">
                <a16:creationId xmlns:a16="http://schemas.microsoft.com/office/drawing/2014/main" id="{DE5A766B-B089-DB36-50CF-2F12A40B3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" y="-3379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2"/>
          <p:cNvSpPr/>
          <p:nvPr/>
        </p:nvSpPr>
        <p:spPr>
          <a:xfrm>
            <a:off x="4086768" y="774204"/>
            <a:ext cx="970315" cy="150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185"/>
              </a:lnSpc>
              <a:buNone/>
            </a:pPr>
            <a:r>
              <a:rPr lang="en-US" sz="790" b="1" kern="0" spc="230" dirty="0">
                <a:solidFill>
                  <a:srgbClr val="D4A8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OUR VISION</a:t>
            </a:r>
            <a:endParaRPr lang="en-US" sz="790" dirty="0"/>
          </a:p>
        </p:txBody>
      </p:sp>
      <p:sp>
        <p:nvSpPr>
          <p:cNvPr id="5" name="Text 3"/>
          <p:cNvSpPr/>
          <p:nvPr/>
        </p:nvSpPr>
        <p:spPr>
          <a:xfrm>
            <a:off x="4393478" y="1710630"/>
            <a:ext cx="357045" cy="11701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050"/>
              </a:lnSpc>
              <a:buNone/>
            </a:pPr>
            <a:r>
              <a:rPr lang="en-US" sz="6750" dirty="0">
                <a:solidFill>
                  <a:srgbClr val="D4A843">
                    <a:alpha val="35000"/>
                  </a:srgbClr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"</a:t>
            </a:r>
            <a:endParaRPr lang="en-US" sz="6750" dirty="0"/>
          </a:p>
        </p:txBody>
      </p:sp>
      <p:sp>
        <p:nvSpPr>
          <p:cNvPr id="6" name="Text 4"/>
          <p:cNvSpPr/>
          <p:nvPr/>
        </p:nvSpPr>
        <p:spPr>
          <a:xfrm>
            <a:off x="1292715" y="2153006"/>
            <a:ext cx="6558570" cy="727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146"/>
              </a:lnSpc>
              <a:buNone/>
            </a:pPr>
            <a:r>
              <a:rPr lang="en-US" sz="2030" kern="0" spc="20" dirty="0">
                <a:solidFill>
                  <a:srgbClr val="F0ECE4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A Dayton with an open road to a living wage</a:t>
            </a:r>
          </a:p>
        </p:txBody>
      </p:sp>
      <p:sp>
        <p:nvSpPr>
          <p:cNvPr id="7" name="Text 5"/>
          <p:cNvSpPr/>
          <p:nvPr/>
        </p:nvSpPr>
        <p:spPr>
          <a:xfrm>
            <a:off x="4393478" y="3537645"/>
            <a:ext cx="357045" cy="11701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050"/>
              </a:lnSpc>
              <a:buNone/>
            </a:pPr>
            <a:r>
              <a:rPr lang="en-US" sz="6750" dirty="0">
                <a:solidFill>
                  <a:srgbClr val="D4A843">
                    <a:alpha val="35000"/>
                  </a:srgbClr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"</a:t>
            </a:r>
            <a:endParaRPr lang="en-US" sz="675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>
            <a:alphaModFix amt="5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25491" y="4214068"/>
            <a:ext cx="150465" cy="150465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4109472" y="4209306"/>
            <a:ext cx="1161693" cy="15999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1260"/>
              </a:lnSpc>
              <a:buNone/>
            </a:pPr>
            <a:r>
              <a:rPr lang="en-US" sz="840" dirty="0">
                <a:solidFill>
                  <a:srgbClr val="B8B4AC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DRIVEN TO HELP</a:t>
            </a:r>
            <a:endParaRPr lang="en-US" sz="84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E5C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714530" y="0"/>
            <a:ext cx="2429470" cy="2143720"/>
          </a:xfrm>
          <a:prstGeom prst="ellipse">
            <a:avLst/>
          </a:prstGeom>
          <a:gradFill rotWithShape="1">
            <a:gsLst>
              <a:gs pos="0">
                <a:srgbClr val="D4A843">
                  <a:alpha val="5000"/>
                </a:srgbClr>
              </a:gs>
              <a:gs pos="7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3285530"/>
            <a:ext cx="2286000" cy="1857970"/>
          </a:xfrm>
          <a:prstGeom prst="ellipse">
            <a:avLst/>
          </a:prstGeom>
          <a:gradFill rotWithShape="1">
            <a:gsLst>
              <a:gs pos="0">
                <a:srgbClr val="D4A843">
                  <a:alpha val="5000"/>
                </a:srgbClr>
              </a:gs>
              <a:gs pos="7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2D2D2D">
              <a:alpha val="90000"/>
            </a:srgbClr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4800600"/>
            <a:ext cx="9144000" cy="9525"/>
          </a:xfrm>
          <a:prstGeom prst="rect">
            <a:avLst/>
          </a:prstGeom>
          <a:solidFill>
            <a:srgbClr val="D4A843">
              <a:alpha val="20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2106836" y="4901505"/>
            <a:ext cx="894025" cy="1504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185"/>
              </a:lnSpc>
              <a:buNone/>
            </a:pPr>
            <a:r>
              <a:rPr lang="en-US" sz="790" dirty="0">
                <a:solidFill>
                  <a:srgbClr val="8A9B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Driven to Help</a:t>
            </a:r>
            <a:endParaRPr lang="en-US" sz="79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9809" y="4919308"/>
            <a:ext cx="132588" cy="132588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3075236" y="4901505"/>
            <a:ext cx="31433" cy="1504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185"/>
              </a:lnSpc>
              <a:buNone/>
            </a:pPr>
            <a:r>
              <a:rPr lang="en-US" sz="790" dirty="0">
                <a:solidFill>
                  <a:srgbClr val="D4A843">
                    <a:alpha val="5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|</a:t>
            </a:r>
            <a:endParaRPr lang="en-US" sz="790" dirty="0"/>
          </a:p>
        </p:txBody>
      </p:sp>
      <p:sp>
        <p:nvSpPr>
          <p:cNvPr id="9" name="Text 6"/>
          <p:cNvSpPr/>
          <p:nvPr/>
        </p:nvSpPr>
        <p:spPr>
          <a:xfrm>
            <a:off x="3368135" y="4896594"/>
            <a:ext cx="822156" cy="1504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185"/>
              </a:lnSpc>
              <a:buNone/>
            </a:pPr>
            <a:r>
              <a:rPr lang="en-US" sz="790" dirty="0">
                <a:solidFill>
                  <a:srgbClr val="8A9B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Dayton, Ohio</a:t>
            </a:r>
            <a:endParaRPr lang="en-US" sz="79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80271" y="4905532"/>
            <a:ext cx="132588" cy="132588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4308425" y="4901505"/>
            <a:ext cx="31433" cy="1504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185"/>
              </a:lnSpc>
              <a:buNone/>
            </a:pPr>
            <a:r>
              <a:rPr lang="en-US" sz="790" dirty="0">
                <a:solidFill>
                  <a:srgbClr val="D4A843">
                    <a:alpha val="5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|</a:t>
            </a:r>
            <a:endParaRPr lang="en-US" sz="790" dirty="0"/>
          </a:p>
        </p:txBody>
      </p:sp>
      <p:sp>
        <p:nvSpPr>
          <p:cNvPr id="12" name="Text 8"/>
          <p:cNvSpPr/>
          <p:nvPr/>
        </p:nvSpPr>
        <p:spPr>
          <a:xfrm>
            <a:off x="4611260" y="4901505"/>
            <a:ext cx="980465" cy="1504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185"/>
              </a:lnSpc>
              <a:buNone/>
            </a:pPr>
            <a:r>
              <a:rPr lang="en-US" sz="790" dirty="0">
                <a:solidFill>
                  <a:srgbClr val="8A9BB5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5" action="ppaction://hlinkfile"/>
              </a:rPr>
              <a:t>driventohelp.org</a:t>
            </a:r>
            <a:endParaRPr lang="en-US" sz="79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4297" y="4919382"/>
            <a:ext cx="132588" cy="13258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5685532" y="4901505"/>
            <a:ext cx="31433" cy="1504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185"/>
              </a:lnSpc>
              <a:buNone/>
            </a:pPr>
            <a:r>
              <a:rPr lang="en-US" sz="790" dirty="0">
                <a:solidFill>
                  <a:srgbClr val="D4A843">
                    <a:alpha val="5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|</a:t>
            </a:r>
            <a:endParaRPr lang="en-US" sz="790" dirty="0"/>
          </a:p>
        </p:txBody>
      </p:sp>
      <p:sp>
        <p:nvSpPr>
          <p:cNvPr id="15" name="Text 10"/>
          <p:cNvSpPr/>
          <p:nvPr/>
        </p:nvSpPr>
        <p:spPr>
          <a:xfrm>
            <a:off x="5982149" y="4901505"/>
            <a:ext cx="1283985" cy="1504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185"/>
              </a:lnSpc>
              <a:buNone/>
            </a:pPr>
            <a:r>
              <a:rPr lang="en-US" sz="790" dirty="0">
                <a:solidFill>
                  <a:srgbClr val="8A9BB5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7"/>
              </a:rPr>
              <a:t>info@driventohelp.org</a:t>
            </a:r>
            <a:endParaRPr lang="en-US" sz="790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81404" y="4919382"/>
            <a:ext cx="132588" cy="132588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581025" y="1533971"/>
            <a:ext cx="29170" cy="965597"/>
          </a:xfrm>
          <a:custGeom>
            <a:avLst/>
            <a:gdLst/>
            <a:ahLst/>
            <a:cxnLst/>
            <a:rect l="l" t="t" r="r" b="b"/>
            <a:pathLst>
              <a:path w="29170" h="965597">
                <a:moveTo>
                  <a:pt x="0" y="86360"/>
                </a:moveTo>
                <a:lnTo>
                  <a:pt x="3646" y="61531"/>
                </a:lnTo>
                <a:lnTo>
                  <a:pt x="7293" y="51627"/>
                </a:lnTo>
                <a:lnTo>
                  <a:pt x="10939" y="44292"/>
                </a:lnTo>
                <a:lnTo>
                  <a:pt x="14585" y="38335"/>
                </a:lnTo>
                <a:lnTo>
                  <a:pt x="18231" y="33289"/>
                </a:lnTo>
                <a:lnTo>
                  <a:pt x="21878" y="28914"/>
                </a:lnTo>
                <a:lnTo>
                  <a:pt x="25524" y="25065"/>
                </a:lnTo>
                <a:lnTo>
                  <a:pt x="29170" y="21650"/>
                </a:lnTo>
                <a:lnTo>
                  <a:pt x="29170" y="943947"/>
                </a:lnTo>
                <a:lnTo>
                  <a:pt x="25524" y="940532"/>
                </a:lnTo>
                <a:lnTo>
                  <a:pt x="21878" y="936683"/>
                </a:lnTo>
                <a:lnTo>
                  <a:pt x="18231" y="932308"/>
                </a:lnTo>
                <a:lnTo>
                  <a:pt x="14585" y="927262"/>
                </a:lnTo>
                <a:lnTo>
                  <a:pt x="10939" y="921305"/>
                </a:lnTo>
                <a:lnTo>
                  <a:pt x="7293" y="913970"/>
                </a:lnTo>
                <a:lnTo>
                  <a:pt x="3646" y="904066"/>
                </a:lnTo>
                <a:lnTo>
                  <a:pt x="0" y="879237"/>
                </a:lnTo>
                <a:close/>
              </a:path>
            </a:pathLst>
          </a:custGeom>
          <a:solidFill>
            <a:srgbClr val="D4A843"/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8" name="Text 12"/>
          <p:cNvSpPr/>
          <p:nvPr/>
        </p:nvSpPr>
        <p:spPr>
          <a:xfrm>
            <a:off x="4653260" y="1533971"/>
            <a:ext cx="29170" cy="965597"/>
          </a:xfrm>
          <a:custGeom>
            <a:avLst/>
            <a:gdLst/>
            <a:ahLst/>
            <a:cxnLst/>
            <a:rect l="l" t="t" r="r" b="b"/>
            <a:pathLst>
              <a:path w="29170" h="965597">
                <a:moveTo>
                  <a:pt x="0" y="86360"/>
                </a:moveTo>
                <a:lnTo>
                  <a:pt x="3646" y="61531"/>
                </a:lnTo>
                <a:lnTo>
                  <a:pt x="7293" y="51627"/>
                </a:lnTo>
                <a:lnTo>
                  <a:pt x="10939" y="44292"/>
                </a:lnTo>
                <a:lnTo>
                  <a:pt x="14585" y="38335"/>
                </a:lnTo>
                <a:lnTo>
                  <a:pt x="18231" y="33289"/>
                </a:lnTo>
                <a:lnTo>
                  <a:pt x="21878" y="28914"/>
                </a:lnTo>
                <a:lnTo>
                  <a:pt x="25524" y="25065"/>
                </a:lnTo>
                <a:lnTo>
                  <a:pt x="29170" y="21650"/>
                </a:lnTo>
                <a:lnTo>
                  <a:pt x="29170" y="943947"/>
                </a:lnTo>
                <a:lnTo>
                  <a:pt x="25524" y="940532"/>
                </a:lnTo>
                <a:lnTo>
                  <a:pt x="21878" y="936683"/>
                </a:lnTo>
                <a:lnTo>
                  <a:pt x="18231" y="932308"/>
                </a:lnTo>
                <a:lnTo>
                  <a:pt x="14585" y="927262"/>
                </a:lnTo>
                <a:lnTo>
                  <a:pt x="10939" y="921305"/>
                </a:lnTo>
                <a:lnTo>
                  <a:pt x="7293" y="913970"/>
                </a:lnTo>
                <a:lnTo>
                  <a:pt x="3646" y="904066"/>
                </a:lnTo>
                <a:lnTo>
                  <a:pt x="0" y="879237"/>
                </a:lnTo>
                <a:close/>
              </a:path>
            </a:pathLst>
          </a:custGeom>
          <a:solidFill>
            <a:srgbClr val="D4A843"/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" name="Text 13"/>
          <p:cNvSpPr/>
          <p:nvPr/>
        </p:nvSpPr>
        <p:spPr>
          <a:xfrm>
            <a:off x="581025" y="2662089"/>
            <a:ext cx="29170" cy="965597"/>
          </a:xfrm>
          <a:custGeom>
            <a:avLst/>
            <a:gdLst/>
            <a:ahLst/>
            <a:cxnLst/>
            <a:rect l="l" t="t" r="r" b="b"/>
            <a:pathLst>
              <a:path w="29170" h="965597">
                <a:moveTo>
                  <a:pt x="0" y="86360"/>
                </a:moveTo>
                <a:lnTo>
                  <a:pt x="3646" y="61531"/>
                </a:lnTo>
                <a:lnTo>
                  <a:pt x="7293" y="51627"/>
                </a:lnTo>
                <a:lnTo>
                  <a:pt x="10939" y="44292"/>
                </a:lnTo>
                <a:lnTo>
                  <a:pt x="14585" y="38335"/>
                </a:lnTo>
                <a:lnTo>
                  <a:pt x="18231" y="33289"/>
                </a:lnTo>
                <a:lnTo>
                  <a:pt x="21878" y="28914"/>
                </a:lnTo>
                <a:lnTo>
                  <a:pt x="25524" y="25065"/>
                </a:lnTo>
                <a:lnTo>
                  <a:pt x="29170" y="21650"/>
                </a:lnTo>
                <a:lnTo>
                  <a:pt x="29170" y="943947"/>
                </a:lnTo>
                <a:lnTo>
                  <a:pt x="25524" y="940532"/>
                </a:lnTo>
                <a:lnTo>
                  <a:pt x="21878" y="936683"/>
                </a:lnTo>
                <a:lnTo>
                  <a:pt x="18231" y="932308"/>
                </a:lnTo>
                <a:lnTo>
                  <a:pt x="14585" y="927262"/>
                </a:lnTo>
                <a:lnTo>
                  <a:pt x="10939" y="921305"/>
                </a:lnTo>
                <a:lnTo>
                  <a:pt x="7293" y="913970"/>
                </a:lnTo>
                <a:lnTo>
                  <a:pt x="3646" y="904066"/>
                </a:lnTo>
                <a:lnTo>
                  <a:pt x="0" y="879237"/>
                </a:lnTo>
                <a:close/>
              </a:path>
            </a:pathLst>
          </a:custGeom>
          <a:solidFill>
            <a:srgbClr val="D4A843"/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0" name="Text 14"/>
          <p:cNvSpPr/>
          <p:nvPr/>
        </p:nvSpPr>
        <p:spPr>
          <a:xfrm>
            <a:off x="4653260" y="2662089"/>
            <a:ext cx="29170" cy="965597"/>
          </a:xfrm>
          <a:custGeom>
            <a:avLst/>
            <a:gdLst/>
            <a:ahLst/>
            <a:cxnLst/>
            <a:rect l="l" t="t" r="r" b="b"/>
            <a:pathLst>
              <a:path w="29170" h="965597">
                <a:moveTo>
                  <a:pt x="0" y="86360"/>
                </a:moveTo>
                <a:lnTo>
                  <a:pt x="3646" y="61531"/>
                </a:lnTo>
                <a:lnTo>
                  <a:pt x="7293" y="51627"/>
                </a:lnTo>
                <a:lnTo>
                  <a:pt x="10939" y="44292"/>
                </a:lnTo>
                <a:lnTo>
                  <a:pt x="14585" y="38335"/>
                </a:lnTo>
                <a:lnTo>
                  <a:pt x="18231" y="33289"/>
                </a:lnTo>
                <a:lnTo>
                  <a:pt x="21878" y="28914"/>
                </a:lnTo>
                <a:lnTo>
                  <a:pt x="25524" y="25065"/>
                </a:lnTo>
                <a:lnTo>
                  <a:pt x="29170" y="21650"/>
                </a:lnTo>
                <a:lnTo>
                  <a:pt x="29170" y="943947"/>
                </a:lnTo>
                <a:lnTo>
                  <a:pt x="25524" y="940532"/>
                </a:lnTo>
                <a:lnTo>
                  <a:pt x="21878" y="936683"/>
                </a:lnTo>
                <a:lnTo>
                  <a:pt x="18231" y="932308"/>
                </a:lnTo>
                <a:lnTo>
                  <a:pt x="14585" y="927262"/>
                </a:lnTo>
                <a:lnTo>
                  <a:pt x="10939" y="921305"/>
                </a:lnTo>
                <a:lnTo>
                  <a:pt x="7293" y="913970"/>
                </a:lnTo>
                <a:lnTo>
                  <a:pt x="3646" y="904066"/>
                </a:lnTo>
                <a:lnTo>
                  <a:pt x="0" y="879237"/>
                </a:lnTo>
                <a:close/>
              </a:path>
            </a:pathLst>
          </a:custGeom>
          <a:solidFill>
            <a:srgbClr val="D4A843"/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1" name="Text 15"/>
          <p:cNvSpPr/>
          <p:nvPr/>
        </p:nvSpPr>
        <p:spPr>
          <a:xfrm>
            <a:off x="2708021" y="342900"/>
            <a:ext cx="3727810" cy="4723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20"/>
              </a:lnSpc>
              <a:spcAft>
                <a:spcPts val="340"/>
              </a:spcAft>
              <a:buNone/>
            </a:pPr>
            <a:r>
              <a:rPr lang="en-US" sz="2480" b="1" kern="0" spc="-30" dirty="0">
                <a:solidFill>
                  <a:srgbClr val="F0ECE4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Drive the Mission Forward</a:t>
            </a:r>
            <a:endParaRPr lang="en-US" sz="2480" dirty="0"/>
          </a:p>
        </p:txBody>
      </p:sp>
      <p:sp>
        <p:nvSpPr>
          <p:cNvPr id="22" name="Text 16"/>
          <p:cNvSpPr/>
          <p:nvPr/>
        </p:nvSpPr>
        <p:spPr>
          <a:xfrm>
            <a:off x="4286250" y="915591"/>
            <a:ext cx="571500" cy="21580"/>
          </a:xfrm>
          <a:prstGeom prst="roundRect">
            <a:avLst>
              <a:gd name="adj" fmla="val 64736"/>
            </a:avLst>
          </a:prstGeom>
          <a:gradFill rotWithShape="1">
            <a:gsLst>
              <a:gs pos="0">
                <a:srgbClr val="D4A843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3" name="Text 17"/>
          <p:cNvSpPr/>
          <p:nvPr/>
        </p:nvSpPr>
        <p:spPr>
          <a:xfrm>
            <a:off x="2375662" y="1051471"/>
            <a:ext cx="4392528" cy="215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95"/>
              </a:lnSpc>
              <a:spcAft>
                <a:spcPts val="2030"/>
              </a:spcAft>
              <a:buNone/>
            </a:pPr>
            <a:r>
              <a:rPr lang="en-US" sz="1130" i="1" kern="0" spc="20" dirty="0">
                <a:solidFill>
                  <a:srgbClr val="D4A843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Partner with us. Fund a program. Donate a vehicle. Change a life.</a:t>
            </a:r>
            <a:endParaRPr lang="en-US" sz="1130" dirty="0"/>
          </a:p>
        </p:txBody>
      </p:sp>
      <p:sp>
        <p:nvSpPr>
          <p:cNvPr id="24" name="Text 18"/>
          <p:cNvSpPr/>
          <p:nvPr/>
        </p:nvSpPr>
        <p:spPr>
          <a:xfrm>
            <a:off x="571500" y="1524446"/>
            <a:ext cx="3928765" cy="984647"/>
          </a:xfrm>
          <a:prstGeom prst="roundRect">
            <a:avLst>
              <a:gd name="adj" fmla="val 8771"/>
            </a:avLst>
          </a:prstGeom>
          <a:solidFill>
            <a:srgbClr val="2E7D4F"/>
          </a:solidFill>
          <a:ln w="9525">
            <a:solidFill>
              <a:srgbClr val="D4A843">
                <a:alpha val="18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5" name="Text 19"/>
          <p:cNvSpPr/>
          <p:nvPr/>
        </p:nvSpPr>
        <p:spPr>
          <a:xfrm>
            <a:off x="752475" y="1734592"/>
            <a:ext cx="372070" cy="372070"/>
          </a:xfrm>
          <a:prstGeom prst="ellipse">
            <a:avLst/>
          </a:prstGeom>
          <a:solidFill>
            <a:srgbClr val="D4A843">
              <a:alpha val="14000"/>
            </a:srgbClr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9007" y="1851124"/>
            <a:ext cx="139005" cy="139005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1252686" y="1734592"/>
            <a:ext cx="3373264" cy="215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95"/>
              </a:lnSpc>
              <a:spcAft>
                <a:spcPts val="230"/>
              </a:spcAft>
              <a:buNone/>
            </a:pPr>
            <a:r>
              <a:rPr lang="en-US" sz="1130" b="1" dirty="0">
                <a:solidFill>
                  <a:srgbClr val="D4A843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Donate</a:t>
            </a:r>
            <a:endParaRPr lang="en-US" sz="1130" dirty="0"/>
          </a:p>
        </p:txBody>
      </p:sp>
      <p:sp>
        <p:nvSpPr>
          <p:cNvPr id="28" name="Text 21"/>
          <p:cNvSpPr/>
          <p:nvPr/>
        </p:nvSpPr>
        <p:spPr>
          <a:xfrm>
            <a:off x="1252686" y="1978968"/>
            <a:ext cx="3127936" cy="335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buNone/>
            </a:pPr>
            <a:r>
              <a:rPr lang="en-US" sz="840" b="1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Fund license reinstatements, insurance coverage, and vehicle repairs for those who need it most.</a:t>
            </a:r>
            <a:endParaRPr lang="en-US" sz="840" b="1" dirty="0">
              <a:solidFill>
                <a:srgbClr val="2D2D2D"/>
              </a:solidFill>
            </a:endParaRPr>
          </a:p>
        </p:txBody>
      </p:sp>
      <p:sp>
        <p:nvSpPr>
          <p:cNvPr id="29" name="Text 22"/>
          <p:cNvSpPr/>
          <p:nvPr/>
        </p:nvSpPr>
        <p:spPr>
          <a:xfrm>
            <a:off x="4643735" y="1524446"/>
            <a:ext cx="3928765" cy="984647"/>
          </a:xfrm>
          <a:prstGeom prst="roundRect">
            <a:avLst>
              <a:gd name="adj" fmla="val 8771"/>
            </a:avLst>
          </a:prstGeom>
          <a:solidFill>
            <a:srgbClr val="2E7D4F"/>
          </a:solidFill>
          <a:ln w="9525">
            <a:solidFill>
              <a:srgbClr val="D4A843">
                <a:alpha val="18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0" name="Text 23"/>
          <p:cNvSpPr/>
          <p:nvPr/>
        </p:nvSpPr>
        <p:spPr>
          <a:xfrm>
            <a:off x="4824710" y="1734592"/>
            <a:ext cx="372070" cy="372070"/>
          </a:xfrm>
          <a:prstGeom prst="ellipse">
            <a:avLst/>
          </a:prstGeom>
          <a:solidFill>
            <a:srgbClr val="D4A843">
              <a:alpha val="14000"/>
            </a:srgbClr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1" name="Image 5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41243" y="1851124"/>
            <a:ext cx="139005" cy="139005"/>
          </a:xfrm>
          <a:prstGeom prst="rect">
            <a:avLst/>
          </a:prstGeom>
        </p:spPr>
      </p:pic>
      <p:sp>
        <p:nvSpPr>
          <p:cNvPr id="32" name="Text 24"/>
          <p:cNvSpPr/>
          <p:nvPr/>
        </p:nvSpPr>
        <p:spPr>
          <a:xfrm>
            <a:off x="5324921" y="1734592"/>
            <a:ext cx="3373264" cy="215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95"/>
              </a:lnSpc>
              <a:spcAft>
                <a:spcPts val="230"/>
              </a:spcAft>
              <a:buNone/>
            </a:pPr>
            <a:r>
              <a:rPr lang="en-US" sz="1130" b="1" dirty="0">
                <a:solidFill>
                  <a:srgbClr val="D4A843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Volunteer</a:t>
            </a:r>
            <a:endParaRPr lang="en-US" sz="1130" dirty="0"/>
          </a:p>
        </p:txBody>
      </p:sp>
      <p:sp>
        <p:nvSpPr>
          <p:cNvPr id="33" name="Text 25"/>
          <p:cNvSpPr/>
          <p:nvPr/>
        </p:nvSpPr>
        <p:spPr>
          <a:xfrm>
            <a:off x="5324921" y="1978968"/>
            <a:ext cx="3127936" cy="335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buNone/>
            </a:pPr>
            <a:r>
              <a:rPr lang="en-US" sz="840" b="1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Mentor clients, teach maintenance workshops, and provide your professional expertise.</a:t>
            </a:r>
            <a:endParaRPr lang="en-US" sz="840" b="1" dirty="0">
              <a:solidFill>
                <a:srgbClr val="2D2D2D"/>
              </a:solidFill>
            </a:endParaRPr>
          </a:p>
        </p:txBody>
      </p:sp>
      <p:sp>
        <p:nvSpPr>
          <p:cNvPr id="34" name="Text 26"/>
          <p:cNvSpPr/>
          <p:nvPr/>
        </p:nvSpPr>
        <p:spPr>
          <a:xfrm>
            <a:off x="571500" y="2652564"/>
            <a:ext cx="3928765" cy="984647"/>
          </a:xfrm>
          <a:prstGeom prst="roundRect">
            <a:avLst>
              <a:gd name="adj" fmla="val 8771"/>
            </a:avLst>
          </a:prstGeom>
          <a:solidFill>
            <a:srgbClr val="2E7D4F"/>
          </a:solidFill>
          <a:ln w="9525">
            <a:solidFill>
              <a:srgbClr val="D4A843">
                <a:alpha val="18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5" name="Text 27"/>
          <p:cNvSpPr/>
          <p:nvPr/>
        </p:nvSpPr>
        <p:spPr>
          <a:xfrm>
            <a:off x="752475" y="2862709"/>
            <a:ext cx="372070" cy="372070"/>
          </a:xfrm>
          <a:prstGeom prst="ellipse">
            <a:avLst/>
          </a:prstGeom>
          <a:solidFill>
            <a:srgbClr val="D4A843">
              <a:alpha val="14000"/>
            </a:srgbClr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6" name="Image 6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9007" y="2979241"/>
            <a:ext cx="139005" cy="139005"/>
          </a:xfrm>
          <a:prstGeom prst="rect">
            <a:avLst/>
          </a:prstGeom>
        </p:spPr>
      </p:pic>
      <p:sp>
        <p:nvSpPr>
          <p:cNvPr id="37" name="Text 28"/>
          <p:cNvSpPr/>
          <p:nvPr/>
        </p:nvSpPr>
        <p:spPr>
          <a:xfrm>
            <a:off x="1252686" y="2862709"/>
            <a:ext cx="3373264" cy="215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95"/>
              </a:lnSpc>
              <a:spcAft>
                <a:spcPts val="230"/>
              </a:spcAft>
              <a:buNone/>
            </a:pPr>
            <a:r>
              <a:rPr lang="en-US" sz="1130" b="1" dirty="0">
                <a:solidFill>
                  <a:srgbClr val="D4A843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Partner</a:t>
            </a:r>
            <a:endParaRPr lang="en-US" sz="1130" dirty="0"/>
          </a:p>
        </p:txBody>
      </p:sp>
      <p:sp>
        <p:nvSpPr>
          <p:cNvPr id="38" name="Text 29"/>
          <p:cNvSpPr/>
          <p:nvPr/>
        </p:nvSpPr>
        <p:spPr>
          <a:xfrm>
            <a:off x="1252686" y="3107085"/>
            <a:ext cx="3127936" cy="335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buNone/>
            </a:pPr>
            <a:r>
              <a:rPr lang="en-US" sz="840" b="1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 shops, driving schools, insurance agents, and employers — join our network of impact.</a:t>
            </a:r>
            <a:endParaRPr lang="en-US" sz="840" b="1" dirty="0">
              <a:solidFill>
                <a:srgbClr val="2D2D2D"/>
              </a:solidFill>
            </a:endParaRPr>
          </a:p>
        </p:txBody>
      </p:sp>
      <p:sp>
        <p:nvSpPr>
          <p:cNvPr id="39" name="Text 30"/>
          <p:cNvSpPr/>
          <p:nvPr/>
        </p:nvSpPr>
        <p:spPr>
          <a:xfrm>
            <a:off x="4643735" y="2652564"/>
            <a:ext cx="3928765" cy="984647"/>
          </a:xfrm>
          <a:prstGeom prst="roundRect">
            <a:avLst>
              <a:gd name="adj" fmla="val 8771"/>
            </a:avLst>
          </a:prstGeom>
          <a:solidFill>
            <a:srgbClr val="2E7D4F"/>
          </a:solidFill>
          <a:ln w="9525">
            <a:solidFill>
              <a:srgbClr val="D4A843">
                <a:alpha val="18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0" name="Text 31"/>
          <p:cNvSpPr/>
          <p:nvPr/>
        </p:nvSpPr>
        <p:spPr>
          <a:xfrm>
            <a:off x="4824710" y="2862709"/>
            <a:ext cx="372070" cy="372070"/>
          </a:xfrm>
          <a:prstGeom prst="ellipse">
            <a:avLst/>
          </a:prstGeom>
          <a:solidFill>
            <a:srgbClr val="D4A843">
              <a:alpha val="14000"/>
            </a:srgbClr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1" name="Image 7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41243" y="2979241"/>
            <a:ext cx="139005" cy="139005"/>
          </a:xfrm>
          <a:prstGeom prst="rect">
            <a:avLst/>
          </a:prstGeom>
        </p:spPr>
      </p:pic>
      <p:sp>
        <p:nvSpPr>
          <p:cNvPr id="42" name="Text 32"/>
          <p:cNvSpPr/>
          <p:nvPr/>
        </p:nvSpPr>
        <p:spPr>
          <a:xfrm>
            <a:off x="5324921" y="2862709"/>
            <a:ext cx="3373264" cy="215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95"/>
              </a:lnSpc>
              <a:spcAft>
                <a:spcPts val="230"/>
              </a:spcAft>
              <a:buNone/>
            </a:pPr>
            <a:r>
              <a:rPr lang="en-US" sz="1130" b="1" dirty="0">
                <a:solidFill>
                  <a:srgbClr val="D4A843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Spread the Word</a:t>
            </a:r>
            <a:endParaRPr lang="en-US" sz="1130" dirty="0"/>
          </a:p>
        </p:txBody>
      </p:sp>
      <p:sp>
        <p:nvSpPr>
          <p:cNvPr id="43" name="Text 33"/>
          <p:cNvSpPr/>
          <p:nvPr/>
        </p:nvSpPr>
        <p:spPr>
          <a:xfrm>
            <a:off x="5324921" y="3107085"/>
            <a:ext cx="3127936" cy="335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buNone/>
            </a:pPr>
            <a:r>
              <a:rPr lang="en-US" sz="840" b="1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Share our mission and help us reach those who need transportation independence most.</a:t>
            </a:r>
            <a:endParaRPr lang="en-US" sz="840" b="1" dirty="0">
              <a:solidFill>
                <a:srgbClr val="2D2D2D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E5C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ayton Ohio Skyline Images – Browse 466 Stock Photos, Vectors, and Video |  Adobe Stock">
            <a:extLst>
              <a:ext uri="{FF2B5EF4-FFF2-40B4-BE49-F238E27FC236}">
                <a16:creationId xmlns:a16="http://schemas.microsoft.com/office/drawing/2014/main" id="{20A618B8-2EB8-AC15-6628-E0F24131A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86"/>
            <a:ext cx="9144000" cy="515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0"/>
          <p:cNvSpPr/>
          <p:nvPr/>
        </p:nvSpPr>
        <p:spPr>
          <a:xfrm>
            <a:off x="0" y="0"/>
            <a:ext cx="9144000" cy="29170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30000">
                <a:srgbClr val="D4A843">
                  <a:alpha val="50000"/>
                </a:srgbClr>
              </a:gs>
              <a:gs pos="70000">
                <a:srgbClr val="D4A843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457200" y="219670"/>
            <a:ext cx="945922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095"/>
              </a:lnSpc>
              <a:buNone/>
            </a:pPr>
            <a:r>
              <a:rPr lang="en-US" sz="730" kern="0" spc="170" dirty="0">
                <a:solidFill>
                  <a:srgbClr val="D4A8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OUR MISSION</a:t>
            </a:r>
            <a:endParaRPr lang="en-US" sz="730" dirty="0">
              <a:solidFill>
                <a:srgbClr val="D4A843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1228725" y="4550420"/>
            <a:ext cx="285750" cy="21580"/>
          </a:xfrm>
          <a:prstGeom prst="roundRect">
            <a:avLst>
              <a:gd name="adj" fmla="val 64736"/>
            </a:avLst>
          </a:prstGeom>
          <a:solidFill>
            <a:srgbClr val="D4A843">
              <a:alpha val="18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1685925" y="4550420"/>
            <a:ext cx="285750" cy="21580"/>
          </a:xfrm>
          <a:prstGeom prst="roundRect">
            <a:avLst>
              <a:gd name="adj" fmla="val 64736"/>
            </a:avLst>
          </a:prstGeom>
          <a:solidFill>
            <a:srgbClr val="D4A843">
              <a:alpha val="18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2143125" y="4550420"/>
            <a:ext cx="285750" cy="21580"/>
          </a:xfrm>
          <a:prstGeom prst="roundRect">
            <a:avLst>
              <a:gd name="adj" fmla="val 64736"/>
            </a:avLst>
          </a:prstGeom>
          <a:solidFill>
            <a:srgbClr val="D4A843">
              <a:alpha val="18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2600325" y="4550420"/>
            <a:ext cx="285750" cy="21580"/>
          </a:xfrm>
          <a:prstGeom prst="roundRect">
            <a:avLst>
              <a:gd name="adj" fmla="val 64736"/>
            </a:avLst>
          </a:prstGeom>
          <a:solidFill>
            <a:srgbClr val="D4A843">
              <a:alpha val="18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3057525" y="4550420"/>
            <a:ext cx="285750" cy="21580"/>
          </a:xfrm>
          <a:prstGeom prst="roundRect">
            <a:avLst>
              <a:gd name="adj" fmla="val 64736"/>
            </a:avLst>
          </a:prstGeom>
          <a:solidFill>
            <a:srgbClr val="D4A843">
              <a:alpha val="18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3514725" y="4550420"/>
            <a:ext cx="285750" cy="21580"/>
          </a:xfrm>
          <a:prstGeom prst="roundRect">
            <a:avLst>
              <a:gd name="adj" fmla="val 64736"/>
            </a:avLst>
          </a:prstGeom>
          <a:solidFill>
            <a:srgbClr val="D4A843">
              <a:alpha val="18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3971925" y="4550420"/>
            <a:ext cx="285750" cy="21580"/>
          </a:xfrm>
          <a:prstGeom prst="roundRect">
            <a:avLst>
              <a:gd name="adj" fmla="val 64736"/>
            </a:avLst>
          </a:prstGeom>
          <a:solidFill>
            <a:srgbClr val="D4A843">
              <a:alpha val="18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4429125" y="4550420"/>
            <a:ext cx="285750" cy="21580"/>
          </a:xfrm>
          <a:prstGeom prst="roundRect">
            <a:avLst>
              <a:gd name="adj" fmla="val 64736"/>
            </a:avLst>
          </a:prstGeom>
          <a:solidFill>
            <a:srgbClr val="D4A843">
              <a:alpha val="18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4886325" y="4550420"/>
            <a:ext cx="285750" cy="21580"/>
          </a:xfrm>
          <a:prstGeom prst="roundRect">
            <a:avLst>
              <a:gd name="adj" fmla="val 64736"/>
            </a:avLst>
          </a:prstGeom>
          <a:solidFill>
            <a:srgbClr val="D4A843">
              <a:alpha val="18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5343525" y="4550420"/>
            <a:ext cx="285750" cy="21580"/>
          </a:xfrm>
          <a:prstGeom prst="roundRect">
            <a:avLst>
              <a:gd name="adj" fmla="val 64736"/>
            </a:avLst>
          </a:prstGeom>
          <a:solidFill>
            <a:srgbClr val="D4A843">
              <a:alpha val="18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5800725" y="4550420"/>
            <a:ext cx="285750" cy="21580"/>
          </a:xfrm>
          <a:prstGeom prst="roundRect">
            <a:avLst>
              <a:gd name="adj" fmla="val 64736"/>
            </a:avLst>
          </a:prstGeom>
          <a:solidFill>
            <a:srgbClr val="D4A843">
              <a:alpha val="18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6257925" y="4550420"/>
            <a:ext cx="285750" cy="21580"/>
          </a:xfrm>
          <a:prstGeom prst="roundRect">
            <a:avLst>
              <a:gd name="adj" fmla="val 64736"/>
            </a:avLst>
          </a:prstGeom>
          <a:solidFill>
            <a:srgbClr val="D4A843">
              <a:alpha val="18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6715125" y="4550420"/>
            <a:ext cx="285750" cy="21580"/>
          </a:xfrm>
          <a:prstGeom prst="roundRect">
            <a:avLst>
              <a:gd name="adj" fmla="val 64736"/>
            </a:avLst>
          </a:prstGeom>
          <a:solidFill>
            <a:srgbClr val="D4A843">
              <a:alpha val="18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7172325" y="4550420"/>
            <a:ext cx="285750" cy="21580"/>
          </a:xfrm>
          <a:prstGeom prst="roundRect">
            <a:avLst>
              <a:gd name="adj" fmla="val 64736"/>
            </a:avLst>
          </a:prstGeom>
          <a:solidFill>
            <a:srgbClr val="D4A843">
              <a:alpha val="18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7629525" y="4550420"/>
            <a:ext cx="285750" cy="21580"/>
          </a:xfrm>
          <a:prstGeom prst="roundRect">
            <a:avLst>
              <a:gd name="adj" fmla="val 64736"/>
            </a:avLst>
          </a:prstGeom>
          <a:solidFill>
            <a:srgbClr val="D4A843">
              <a:alpha val="18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" name="Image 0" descr="preencoded.png"/>
          <p:cNvPicPr>
            <a:picLocks noChangeAspect="1"/>
          </p:cNvPicPr>
          <p:nvPr/>
        </p:nvPicPr>
        <p:blipFill>
          <a:blip>
            <a:alphaModFix amt="5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2399" y="885825"/>
            <a:ext cx="279053" cy="279053"/>
          </a:xfrm>
          <a:prstGeom prst="rect">
            <a:avLst/>
          </a:prstGeom>
        </p:spPr>
      </p:pic>
      <p:sp>
        <p:nvSpPr>
          <p:cNvPr id="21" name="Text 18"/>
          <p:cNvSpPr/>
          <p:nvPr/>
        </p:nvSpPr>
        <p:spPr>
          <a:xfrm>
            <a:off x="1601629" y="1475252"/>
            <a:ext cx="5940743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5400" dirty="0">
                <a:solidFill>
                  <a:srgbClr val="D4A843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"</a:t>
            </a:r>
            <a:endParaRPr lang="en-US" sz="5400" dirty="0"/>
          </a:p>
        </p:txBody>
      </p:sp>
      <p:sp>
        <p:nvSpPr>
          <p:cNvPr id="22" name="Text 19"/>
          <p:cNvSpPr/>
          <p:nvPr/>
        </p:nvSpPr>
        <p:spPr>
          <a:xfrm>
            <a:off x="1573263" y="1863177"/>
            <a:ext cx="5997321" cy="14619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93"/>
              </a:lnSpc>
              <a:buNone/>
            </a:pPr>
            <a:r>
              <a:rPr lang="en-US" sz="1290" i="1" kern="0" spc="13" dirty="0">
                <a:solidFill>
                  <a:srgbClr val="F0ECE4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Driven to Help restores transportation independence for those in need in the Dayton, Ohio region through license reinstatement, driver's education, </a:t>
            </a:r>
            <a:br>
              <a:rPr lang="en-US" sz="1290" i="1" kern="0" spc="13" dirty="0">
                <a:solidFill>
                  <a:srgbClr val="F0ECE4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</a:br>
            <a:r>
              <a:rPr lang="en-US" sz="1290" i="1" kern="0" spc="13" dirty="0">
                <a:solidFill>
                  <a:srgbClr val="F0ECE4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vehicle acquisition, maintenance training, insurance support, and one year of guaranteed insurance and vehicle warranty coverage to sustain client independence.</a:t>
            </a:r>
            <a:endParaRPr lang="en-US" sz="1290" dirty="0"/>
          </a:p>
        </p:txBody>
      </p:sp>
      <p:sp>
        <p:nvSpPr>
          <p:cNvPr id="23" name="Text 20"/>
          <p:cNvSpPr/>
          <p:nvPr/>
        </p:nvSpPr>
        <p:spPr>
          <a:xfrm>
            <a:off x="1601553" y="3496189"/>
            <a:ext cx="5940743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5400" dirty="0">
                <a:solidFill>
                  <a:srgbClr val="D4A843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"</a:t>
            </a:r>
            <a:endParaRPr lang="en-US" sz="5400" dirty="0"/>
          </a:p>
        </p:txBody>
      </p:sp>
      <p:sp>
        <p:nvSpPr>
          <p:cNvPr id="24" name="Text 21"/>
          <p:cNvSpPr/>
          <p:nvPr/>
        </p:nvSpPr>
        <p:spPr>
          <a:xfrm>
            <a:off x="1460183" y="3928765"/>
            <a:ext cx="622363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900" b="1" kern="0" spc="110" dirty="0">
                <a:solidFill>
                  <a:srgbClr val="D4A8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DRIVEN TO HELP MISSION STATEMENT</a:t>
            </a:r>
            <a:endParaRPr lang="en-US" sz="900" dirty="0"/>
          </a:p>
        </p:txBody>
      </p:sp>
      <p:sp>
        <p:nvSpPr>
          <p:cNvPr id="25" name="Text 22"/>
          <p:cNvSpPr/>
          <p:nvPr/>
        </p:nvSpPr>
        <p:spPr>
          <a:xfrm>
            <a:off x="4343400" y="4243685"/>
            <a:ext cx="457200" cy="13841"/>
          </a:xfrm>
          <a:prstGeom prst="roundRect">
            <a:avLst>
              <a:gd name="adj" fmla="val 55054"/>
            </a:avLst>
          </a:prstGeom>
          <a:solidFill>
            <a:srgbClr val="D4A843">
              <a:alpha val="60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E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43160"/>
          </a:xfrm>
          <a:prstGeom prst="rect">
            <a:avLst/>
          </a:prstGeom>
          <a:solidFill>
            <a:srgbClr val="2D2D2D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>
              <a:solidFill>
                <a:srgbClr val="D4A843"/>
              </a:solidFill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045" y="371178"/>
            <a:ext cx="250775" cy="2507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07975" y="342900"/>
            <a:ext cx="3723174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475"/>
              </a:lnSpc>
              <a:buNone/>
            </a:pPr>
            <a:r>
              <a:rPr lang="en-US" sz="2250" b="1" kern="0" spc="-30">
                <a:solidFill>
                  <a:srgbClr val="2D2D2D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Transportation Is the Barrier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756791" y="714375"/>
            <a:ext cx="7072967" cy="1794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14"/>
              </a:lnSpc>
              <a:spcBef>
                <a:spcPts val="450"/>
              </a:spcBef>
              <a:buNone/>
            </a:pPr>
            <a:r>
              <a:rPr lang="en-US" sz="101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Across America, millions are locked out of opportunity by license suspensions and lack of vehicle access.</a:t>
            </a:r>
            <a:endParaRPr lang="en-US" sz="1010" dirty="0"/>
          </a:p>
        </p:txBody>
      </p:sp>
      <p:sp>
        <p:nvSpPr>
          <p:cNvPr id="6" name="Text 3"/>
          <p:cNvSpPr/>
          <p:nvPr/>
        </p:nvSpPr>
        <p:spPr>
          <a:xfrm>
            <a:off x="457200" y="1144012"/>
            <a:ext cx="1928813" cy="2318891"/>
          </a:xfrm>
          <a:prstGeom prst="roundRect">
            <a:avLst>
              <a:gd name="adj" fmla="val 5926"/>
            </a:avLst>
          </a:prstGeom>
          <a:solidFill>
            <a:srgbClr val="2D2D2D"/>
          </a:solidFill>
          <a:ln/>
          <a:effectLst>
            <a:outerShdw blurRad="114300" dist="13970" dir="5400000" algn="bl" rotWithShape="0">
              <a:srgbClr val="0F1B2D">
                <a:alpha val="7000"/>
              </a:srgbClr>
            </a:outerShdw>
          </a:effectLst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4"/>
          <p:cNvSpPr/>
          <p:nvPr/>
        </p:nvSpPr>
        <p:spPr>
          <a:xfrm>
            <a:off x="657820" y="1380232"/>
            <a:ext cx="400050" cy="400050"/>
          </a:xfrm>
          <a:prstGeom prst="roundRect">
            <a:avLst>
              <a:gd name="adj" fmla="val 25079"/>
            </a:avLst>
          </a:prstGeom>
          <a:solidFill>
            <a:srgbClr val="F5EFE6"/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329" y="1499741"/>
            <a:ext cx="160883" cy="16088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57820" y="1894582"/>
            <a:ext cx="1558123" cy="720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700" b="1" dirty="0">
                <a:solidFill>
                  <a:schemeClr val="bg1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11 Million+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10" name="Text 6"/>
          <p:cNvSpPr/>
          <p:nvPr/>
        </p:nvSpPr>
        <p:spPr>
          <a:xfrm>
            <a:off x="657820" y="2651373"/>
            <a:ext cx="1558123" cy="649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18"/>
              </a:lnSpc>
              <a:buNone/>
            </a:pPr>
            <a:r>
              <a:rPr lang="en-US" sz="84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Americans have suspended driver's licenses for unpaid fines and fees — not for unsafe driving.</a:t>
            </a:r>
            <a:endParaRPr lang="en-US" sz="840" dirty="0">
              <a:solidFill>
                <a:schemeClr val="bg1"/>
              </a:solidFill>
            </a:endParaRPr>
          </a:p>
        </p:txBody>
      </p:sp>
      <p:sp>
        <p:nvSpPr>
          <p:cNvPr id="11" name="Text 7"/>
          <p:cNvSpPr/>
          <p:nvPr/>
        </p:nvSpPr>
        <p:spPr>
          <a:xfrm>
            <a:off x="2557463" y="1144012"/>
            <a:ext cx="1928813" cy="2318891"/>
          </a:xfrm>
          <a:prstGeom prst="roundRect">
            <a:avLst>
              <a:gd name="adj" fmla="val 5926"/>
            </a:avLst>
          </a:prstGeom>
          <a:solidFill>
            <a:srgbClr val="2D2D2D"/>
          </a:solidFill>
          <a:ln/>
          <a:effectLst>
            <a:outerShdw blurRad="114300" dist="13970" dir="5400000" algn="bl" rotWithShape="0">
              <a:srgbClr val="0F1B2D">
                <a:alpha val="7000"/>
              </a:srgbClr>
            </a:outerShdw>
          </a:effectLst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Text 8"/>
          <p:cNvSpPr/>
          <p:nvPr/>
        </p:nvSpPr>
        <p:spPr>
          <a:xfrm>
            <a:off x="2758083" y="1380232"/>
            <a:ext cx="400050" cy="400050"/>
          </a:xfrm>
          <a:prstGeom prst="roundRect">
            <a:avLst>
              <a:gd name="adj" fmla="val 25079"/>
            </a:avLst>
          </a:prstGeom>
          <a:solidFill>
            <a:srgbClr val="F5EFE6"/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77592" y="1499741"/>
            <a:ext cx="160883" cy="160883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2758083" y="1894582"/>
            <a:ext cx="907457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700" b="1" dirty="0">
                <a:solidFill>
                  <a:schemeClr val="bg1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~75%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15" name="Text 10"/>
          <p:cNvSpPr/>
          <p:nvPr/>
        </p:nvSpPr>
        <p:spPr>
          <a:xfrm>
            <a:off x="2758083" y="2308473"/>
            <a:ext cx="1558123" cy="10095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18"/>
              </a:lnSpc>
              <a:buNone/>
            </a:pPr>
            <a:r>
              <a:rPr lang="en-US" sz="84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formerly incarcerated individuals identify transportation as a top barrier to successful reentry and employment.</a:t>
            </a:r>
            <a:endParaRPr lang="en-US" sz="840" dirty="0">
              <a:solidFill>
                <a:schemeClr val="bg1"/>
              </a:solidFill>
            </a:endParaRPr>
          </a:p>
        </p:txBody>
      </p:sp>
      <p:sp>
        <p:nvSpPr>
          <p:cNvPr id="16" name="Text 11"/>
          <p:cNvSpPr/>
          <p:nvPr/>
        </p:nvSpPr>
        <p:spPr>
          <a:xfrm>
            <a:off x="4657725" y="1144012"/>
            <a:ext cx="1928813" cy="2318891"/>
          </a:xfrm>
          <a:prstGeom prst="roundRect">
            <a:avLst>
              <a:gd name="adj" fmla="val 5926"/>
            </a:avLst>
          </a:prstGeom>
          <a:solidFill>
            <a:srgbClr val="2D2D2D"/>
          </a:solidFill>
          <a:ln/>
          <a:effectLst>
            <a:outerShdw blurRad="114300" dist="13970" dir="5400000" algn="bl" rotWithShape="0">
              <a:srgbClr val="0F1B2D">
                <a:alpha val="7000"/>
              </a:srgbClr>
            </a:outerShdw>
          </a:effectLst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7" name="Text 12"/>
          <p:cNvSpPr/>
          <p:nvPr/>
        </p:nvSpPr>
        <p:spPr>
          <a:xfrm>
            <a:off x="4858345" y="1380232"/>
            <a:ext cx="400050" cy="400050"/>
          </a:xfrm>
          <a:prstGeom prst="roundRect">
            <a:avLst>
              <a:gd name="adj" fmla="val 25079"/>
            </a:avLst>
          </a:prstGeom>
          <a:solidFill>
            <a:srgbClr val="F5EFE6"/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77854" y="1499741"/>
            <a:ext cx="160883" cy="160883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4858345" y="1894582"/>
            <a:ext cx="72009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700" b="1" dirty="0">
                <a:solidFill>
                  <a:schemeClr val="bg1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42%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20" name="Text 14"/>
          <p:cNvSpPr/>
          <p:nvPr/>
        </p:nvSpPr>
        <p:spPr>
          <a:xfrm>
            <a:off x="4858345" y="2308473"/>
            <a:ext cx="1558123" cy="10095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18"/>
              </a:lnSpc>
              <a:buNone/>
            </a:pPr>
            <a:r>
              <a:rPr lang="en-US" sz="84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people who lose their license also lose their job — and those who keep working see average income drop by 88%.</a:t>
            </a:r>
            <a:endParaRPr lang="en-US" sz="840" dirty="0">
              <a:solidFill>
                <a:schemeClr val="bg1"/>
              </a:solidFill>
            </a:endParaRPr>
          </a:p>
        </p:txBody>
      </p:sp>
      <p:sp>
        <p:nvSpPr>
          <p:cNvPr id="21" name="Text 15"/>
          <p:cNvSpPr/>
          <p:nvPr/>
        </p:nvSpPr>
        <p:spPr>
          <a:xfrm>
            <a:off x="6757988" y="1144012"/>
            <a:ext cx="1928813" cy="2318891"/>
          </a:xfrm>
          <a:prstGeom prst="roundRect">
            <a:avLst>
              <a:gd name="adj" fmla="val 5926"/>
            </a:avLst>
          </a:prstGeom>
          <a:solidFill>
            <a:srgbClr val="2D2D2D"/>
          </a:solidFill>
          <a:ln/>
          <a:effectLst>
            <a:outerShdw blurRad="114300" dist="13970" dir="5400000" algn="bl" rotWithShape="0">
              <a:srgbClr val="0F1B2D">
                <a:alpha val="7000"/>
              </a:srgbClr>
            </a:outerShdw>
          </a:effectLst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2" name="Text 16"/>
          <p:cNvSpPr/>
          <p:nvPr/>
        </p:nvSpPr>
        <p:spPr>
          <a:xfrm>
            <a:off x="6958608" y="1380232"/>
            <a:ext cx="400050" cy="400050"/>
          </a:xfrm>
          <a:prstGeom prst="roundRect">
            <a:avLst>
              <a:gd name="adj" fmla="val 25079"/>
            </a:avLst>
          </a:prstGeom>
          <a:solidFill>
            <a:srgbClr val="F5EFE6"/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78117" y="1499741"/>
            <a:ext cx="160883" cy="160883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6958608" y="1894582"/>
            <a:ext cx="72009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700" b="1" dirty="0">
                <a:solidFill>
                  <a:schemeClr val="bg1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45%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25" name="Text 18"/>
          <p:cNvSpPr/>
          <p:nvPr/>
        </p:nvSpPr>
        <p:spPr>
          <a:xfrm>
            <a:off x="6958608" y="2308473"/>
            <a:ext cx="1558123" cy="10095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18"/>
              </a:lnSpc>
              <a:buNone/>
            </a:pPr>
            <a:r>
              <a:rPr lang="en-US" sz="84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American households have zero access to public transit. In car-dependent metros, no license means no mobility.</a:t>
            </a:r>
            <a:endParaRPr lang="en-US" sz="840" dirty="0">
              <a:solidFill>
                <a:schemeClr val="bg1"/>
              </a:solidFill>
            </a:endParaRPr>
          </a:p>
        </p:txBody>
      </p:sp>
      <p:sp>
        <p:nvSpPr>
          <p:cNvPr id="26" name="Text 19"/>
          <p:cNvSpPr/>
          <p:nvPr/>
        </p:nvSpPr>
        <p:spPr>
          <a:xfrm>
            <a:off x="457200" y="4780657"/>
            <a:ext cx="5176867" cy="12948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020"/>
              </a:lnSpc>
              <a:buNone/>
            </a:pPr>
            <a:r>
              <a:rPr lang="en-US" sz="680" i="1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Sources: Free to Drive Coalition · Fines &amp; Fees Justice Center · National Institute of Justice · AAMVA · Brookings Institution</a:t>
            </a:r>
            <a:endParaRPr lang="en-US" sz="680" dirty="0"/>
          </a:p>
        </p:txBody>
      </p:sp>
      <p:sp>
        <p:nvSpPr>
          <p:cNvPr id="27" name="Text 20"/>
          <p:cNvSpPr/>
          <p:nvPr/>
        </p:nvSpPr>
        <p:spPr>
          <a:xfrm>
            <a:off x="7344170" y="4785420"/>
            <a:ext cx="1190833" cy="10477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095"/>
              </a:lnSpc>
              <a:buNone/>
            </a:pPr>
            <a:r>
              <a:rPr lang="en-US" sz="730" b="1" dirty="0">
                <a:solidFill>
                  <a:srgbClr val="2D2D2D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Next: Zooming into Dayton</a:t>
            </a:r>
            <a:endParaRPr lang="en-US" sz="730" dirty="0">
              <a:solidFill>
                <a:srgbClr val="2D2D2D"/>
              </a:solidFill>
            </a:endParaRPr>
          </a:p>
        </p:txBody>
      </p:sp>
      <p:pic>
        <p:nvPicPr>
          <p:cNvPr id="28" name="Image 5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77644" y="4779103"/>
            <a:ext cx="132588" cy="132588"/>
          </a:xfrm>
          <a:prstGeom prst="rect">
            <a:avLst/>
          </a:prstGeom>
        </p:spPr>
      </p:pic>
      <p:sp>
        <p:nvSpPr>
          <p:cNvPr id="29" name="Text 21"/>
          <p:cNvSpPr/>
          <p:nvPr/>
        </p:nvSpPr>
        <p:spPr>
          <a:xfrm>
            <a:off x="457200" y="1151632"/>
            <a:ext cx="1928813" cy="29170"/>
          </a:xfrm>
          <a:custGeom>
            <a:avLst/>
            <a:gdLst/>
            <a:ahLst/>
            <a:cxnLst/>
            <a:rect l="l" t="t" r="r" b="b"/>
            <a:pathLst>
              <a:path w="1928813" h="29170">
                <a:moveTo>
                  <a:pt x="114300" y="0"/>
                </a:moveTo>
                <a:lnTo>
                  <a:pt x="1814513" y="0"/>
                </a:lnTo>
                <a:lnTo>
                  <a:pt x="1843152" y="3646"/>
                </a:lnTo>
                <a:lnTo>
                  <a:pt x="1854686" y="7293"/>
                </a:lnTo>
                <a:lnTo>
                  <a:pt x="1863308" y="10939"/>
                </a:lnTo>
                <a:lnTo>
                  <a:pt x="1870382" y="14585"/>
                </a:lnTo>
                <a:lnTo>
                  <a:pt x="1876442" y="18231"/>
                </a:lnTo>
                <a:lnTo>
                  <a:pt x="1881763" y="21878"/>
                </a:lnTo>
                <a:lnTo>
                  <a:pt x="1886508" y="25524"/>
                </a:lnTo>
                <a:lnTo>
                  <a:pt x="1890785" y="29170"/>
                </a:lnTo>
                <a:lnTo>
                  <a:pt x="38028" y="29170"/>
                </a:lnTo>
                <a:lnTo>
                  <a:pt x="42305" y="25524"/>
                </a:lnTo>
                <a:lnTo>
                  <a:pt x="47050" y="21878"/>
                </a:lnTo>
                <a:lnTo>
                  <a:pt x="52370" y="18231"/>
                </a:lnTo>
                <a:lnTo>
                  <a:pt x="58430" y="14585"/>
                </a:lnTo>
                <a:lnTo>
                  <a:pt x="65505" y="10939"/>
                </a:lnTo>
                <a:lnTo>
                  <a:pt x="74127" y="7293"/>
                </a:lnTo>
                <a:lnTo>
                  <a:pt x="85660" y="3646"/>
                </a:lnTo>
                <a:close/>
              </a:path>
            </a:pathLst>
          </a:custGeom>
          <a:solidFill>
            <a:srgbClr val="D4A843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0" name="Text 22"/>
          <p:cNvSpPr/>
          <p:nvPr/>
        </p:nvSpPr>
        <p:spPr>
          <a:xfrm>
            <a:off x="2557463" y="1151632"/>
            <a:ext cx="1928813" cy="29170"/>
          </a:xfrm>
          <a:custGeom>
            <a:avLst/>
            <a:gdLst/>
            <a:ahLst/>
            <a:cxnLst/>
            <a:rect l="l" t="t" r="r" b="b"/>
            <a:pathLst>
              <a:path w="1928813" h="29170">
                <a:moveTo>
                  <a:pt x="114300" y="0"/>
                </a:moveTo>
                <a:lnTo>
                  <a:pt x="1814513" y="0"/>
                </a:lnTo>
                <a:lnTo>
                  <a:pt x="1843152" y="3646"/>
                </a:lnTo>
                <a:lnTo>
                  <a:pt x="1854686" y="7293"/>
                </a:lnTo>
                <a:lnTo>
                  <a:pt x="1863308" y="10939"/>
                </a:lnTo>
                <a:lnTo>
                  <a:pt x="1870382" y="14585"/>
                </a:lnTo>
                <a:lnTo>
                  <a:pt x="1876442" y="18231"/>
                </a:lnTo>
                <a:lnTo>
                  <a:pt x="1881763" y="21878"/>
                </a:lnTo>
                <a:lnTo>
                  <a:pt x="1886508" y="25524"/>
                </a:lnTo>
                <a:lnTo>
                  <a:pt x="1890785" y="29170"/>
                </a:lnTo>
                <a:lnTo>
                  <a:pt x="38028" y="29170"/>
                </a:lnTo>
                <a:lnTo>
                  <a:pt x="42305" y="25524"/>
                </a:lnTo>
                <a:lnTo>
                  <a:pt x="47050" y="21878"/>
                </a:lnTo>
                <a:lnTo>
                  <a:pt x="52370" y="18231"/>
                </a:lnTo>
                <a:lnTo>
                  <a:pt x="58430" y="14585"/>
                </a:lnTo>
                <a:lnTo>
                  <a:pt x="65505" y="10939"/>
                </a:lnTo>
                <a:lnTo>
                  <a:pt x="74127" y="7293"/>
                </a:lnTo>
                <a:lnTo>
                  <a:pt x="85660" y="3646"/>
                </a:lnTo>
                <a:close/>
              </a:path>
            </a:pathLst>
          </a:custGeom>
          <a:solidFill>
            <a:srgbClr val="D4A843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>
              <a:solidFill>
                <a:srgbClr val="D4A843"/>
              </a:solidFill>
            </a:endParaRPr>
          </a:p>
        </p:txBody>
      </p:sp>
      <p:sp>
        <p:nvSpPr>
          <p:cNvPr id="31" name="Text 23"/>
          <p:cNvSpPr/>
          <p:nvPr/>
        </p:nvSpPr>
        <p:spPr>
          <a:xfrm>
            <a:off x="4657725" y="1151632"/>
            <a:ext cx="1928813" cy="29170"/>
          </a:xfrm>
          <a:custGeom>
            <a:avLst/>
            <a:gdLst/>
            <a:ahLst/>
            <a:cxnLst/>
            <a:rect l="l" t="t" r="r" b="b"/>
            <a:pathLst>
              <a:path w="1928813" h="29170">
                <a:moveTo>
                  <a:pt x="114300" y="0"/>
                </a:moveTo>
                <a:lnTo>
                  <a:pt x="1814513" y="0"/>
                </a:lnTo>
                <a:lnTo>
                  <a:pt x="1843152" y="3646"/>
                </a:lnTo>
                <a:lnTo>
                  <a:pt x="1854686" y="7293"/>
                </a:lnTo>
                <a:lnTo>
                  <a:pt x="1863308" y="10939"/>
                </a:lnTo>
                <a:lnTo>
                  <a:pt x="1870382" y="14585"/>
                </a:lnTo>
                <a:lnTo>
                  <a:pt x="1876442" y="18231"/>
                </a:lnTo>
                <a:lnTo>
                  <a:pt x="1881763" y="21878"/>
                </a:lnTo>
                <a:lnTo>
                  <a:pt x="1886508" y="25524"/>
                </a:lnTo>
                <a:lnTo>
                  <a:pt x="1890785" y="29170"/>
                </a:lnTo>
                <a:lnTo>
                  <a:pt x="38028" y="29170"/>
                </a:lnTo>
                <a:lnTo>
                  <a:pt x="42305" y="25524"/>
                </a:lnTo>
                <a:lnTo>
                  <a:pt x="47050" y="21878"/>
                </a:lnTo>
                <a:lnTo>
                  <a:pt x="52370" y="18231"/>
                </a:lnTo>
                <a:lnTo>
                  <a:pt x="58430" y="14585"/>
                </a:lnTo>
                <a:lnTo>
                  <a:pt x="65505" y="10939"/>
                </a:lnTo>
                <a:lnTo>
                  <a:pt x="74127" y="7293"/>
                </a:lnTo>
                <a:lnTo>
                  <a:pt x="85660" y="3646"/>
                </a:lnTo>
                <a:close/>
              </a:path>
            </a:pathLst>
          </a:custGeom>
          <a:solidFill>
            <a:srgbClr val="D4A843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>
              <a:solidFill>
                <a:srgbClr val="D4A843"/>
              </a:solidFill>
            </a:endParaRPr>
          </a:p>
        </p:txBody>
      </p:sp>
      <p:sp>
        <p:nvSpPr>
          <p:cNvPr id="32" name="Text 24"/>
          <p:cNvSpPr/>
          <p:nvPr/>
        </p:nvSpPr>
        <p:spPr>
          <a:xfrm>
            <a:off x="6757988" y="1151632"/>
            <a:ext cx="1928813" cy="29170"/>
          </a:xfrm>
          <a:custGeom>
            <a:avLst/>
            <a:gdLst/>
            <a:ahLst/>
            <a:cxnLst/>
            <a:rect l="l" t="t" r="r" b="b"/>
            <a:pathLst>
              <a:path w="1928813" h="29170">
                <a:moveTo>
                  <a:pt x="114300" y="0"/>
                </a:moveTo>
                <a:lnTo>
                  <a:pt x="1814513" y="0"/>
                </a:lnTo>
                <a:lnTo>
                  <a:pt x="1843152" y="3646"/>
                </a:lnTo>
                <a:lnTo>
                  <a:pt x="1854686" y="7293"/>
                </a:lnTo>
                <a:lnTo>
                  <a:pt x="1863308" y="10939"/>
                </a:lnTo>
                <a:lnTo>
                  <a:pt x="1870382" y="14585"/>
                </a:lnTo>
                <a:lnTo>
                  <a:pt x="1876442" y="18231"/>
                </a:lnTo>
                <a:lnTo>
                  <a:pt x="1881763" y="21878"/>
                </a:lnTo>
                <a:lnTo>
                  <a:pt x="1886508" y="25524"/>
                </a:lnTo>
                <a:lnTo>
                  <a:pt x="1890785" y="29170"/>
                </a:lnTo>
                <a:lnTo>
                  <a:pt x="38028" y="29170"/>
                </a:lnTo>
                <a:lnTo>
                  <a:pt x="42305" y="25524"/>
                </a:lnTo>
                <a:lnTo>
                  <a:pt x="47050" y="21878"/>
                </a:lnTo>
                <a:lnTo>
                  <a:pt x="52370" y="18231"/>
                </a:lnTo>
                <a:lnTo>
                  <a:pt x="58430" y="14585"/>
                </a:lnTo>
                <a:lnTo>
                  <a:pt x="65505" y="10939"/>
                </a:lnTo>
                <a:lnTo>
                  <a:pt x="74127" y="7293"/>
                </a:lnTo>
                <a:lnTo>
                  <a:pt x="85660" y="3646"/>
                </a:lnTo>
                <a:close/>
              </a:path>
            </a:pathLst>
          </a:custGeom>
          <a:solidFill>
            <a:srgbClr val="D4A843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43160"/>
          </a:xfrm>
          <a:prstGeom prst="rect">
            <a:avLst/>
          </a:prstGeom>
          <a:solidFill>
            <a:srgbClr val="2D2D2D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69164" y="314920"/>
            <a:ext cx="8805672" cy="449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40"/>
              </a:lnSpc>
              <a:spcAft>
                <a:spcPts val="340"/>
              </a:spcAft>
              <a:buNone/>
            </a:pPr>
            <a:r>
              <a:rPr lang="en-US" sz="2360" b="1" kern="0" spc="-30" dirty="0">
                <a:solidFill>
                  <a:srgbClr val="2D2D2D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The Crisis Is Local</a:t>
            </a:r>
            <a:endParaRPr lang="en-US" sz="2360" dirty="0">
              <a:solidFill>
                <a:srgbClr val="2D2D2D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45720" y="807690"/>
            <a:ext cx="9052560" cy="1924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15"/>
              </a:lnSpc>
              <a:buNone/>
            </a:pPr>
            <a:r>
              <a:rPr lang="en-US" sz="101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Transportation barriers hit Dayton and Ohio harder than most.</a:t>
            </a:r>
            <a:endParaRPr lang="en-US" sz="1010" dirty="0">
              <a:solidFill>
                <a:srgbClr val="2D2D2D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457200" y="1200745"/>
            <a:ext cx="1949797" cy="3431679"/>
          </a:xfrm>
          <a:prstGeom prst="roundRect">
            <a:avLst>
              <a:gd name="adj" fmla="val 5862"/>
            </a:avLst>
          </a:prstGeom>
          <a:solidFill>
            <a:srgbClr val="8B6F47"/>
          </a:solidFill>
          <a:ln w="9525">
            <a:solidFill>
              <a:srgbClr val="0F1B2D">
                <a:alpha val="10000"/>
              </a:srgbClr>
            </a:solidFill>
          </a:ln>
          <a:effectLst>
            <a:outerShdw blurRad="114300" dist="13970" dir="5400000" algn="bl" rotWithShape="0">
              <a:srgbClr val="0F1B2D">
                <a:alpha val="7000"/>
              </a:srgbClr>
            </a:outerShdw>
          </a:effectLst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38175" y="1410891"/>
            <a:ext cx="372070" cy="372070"/>
          </a:xfrm>
          <a:prstGeom prst="ellipse">
            <a:avLst/>
          </a:prstGeom>
          <a:solidFill>
            <a:srgbClr val="F5EFE6">
              <a:alpha val="13000"/>
            </a:srgbClr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903" y="1521619"/>
            <a:ext cx="150465" cy="150465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638175" y="1883271"/>
            <a:ext cx="1698997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2D2D2D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1.66M</a:t>
            </a:r>
            <a:endParaRPr lang="en-US" sz="2250" dirty="0">
              <a:solidFill>
                <a:srgbClr val="2D2D2D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638175" y="2226171"/>
            <a:ext cx="1619604" cy="19443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45"/>
              </a:lnSpc>
              <a:buNone/>
            </a:pPr>
            <a:r>
              <a:rPr lang="en-US" sz="79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Ohio drivers had active </a:t>
            </a:r>
            <a:r>
              <a:rPr lang="en-US" sz="790" b="1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debt-related license suspensions</a:t>
            </a:r>
            <a:r>
              <a:rPr lang="en-US" sz="79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in 2020 — over 60% of all suspensions stem from unpaid debt, not unsafe driving.</a:t>
            </a:r>
            <a:endParaRPr lang="en-US" sz="790" dirty="0">
              <a:solidFill>
                <a:srgbClr val="2D2D2D"/>
              </a:solidFill>
            </a:endParaRPr>
          </a:p>
        </p:txBody>
      </p:sp>
      <p:sp>
        <p:nvSpPr>
          <p:cNvPr id="10" name="Text 7"/>
          <p:cNvSpPr/>
          <p:nvPr/>
        </p:nvSpPr>
        <p:spPr>
          <a:xfrm>
            <a:off x="638175" y="4148882"/>
            <a:ext cx="1587847" cy="3482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62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Federal Reserve Bank of Cleveland / Cleveland State University, 2024</a:t>
            </a:r>
            <a:endParaRPr lang="en-US" sz="620" dirty="0">
              <a:solidFill>
                <a:srgbClr val="2D2D2D"/>
              </a:solidFill>
            </a:endParaRPr>
          </a:p>
        </p:txBody>
      </p:sp>
      <p:sp>
        <p:nvSpPr>
          <p:cNvPr id="11" name="Text 8"/>
          <p:cNvSpPr/>
          <p:nvPr/>
        </p:nvSpPr>
        <p:spPr>
          <a:xfrm>
            <a:off x="638175" y="4148882"/>
            <a:ext cx="1587847" cy="9525"/>
          </a:xfrm>
          <a:prstGeom prst="rect">
            <a:avLst/>
          </a:prstGeom>
          <a:solidFill>
            <a:srgbClr val="0F1B2D">
              <a:alpha val="7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Text 9"/>
          <p:cNvSpPr/>
          <p:nvPr/>
        </p:nvSpPr>
        <p:spPr>
          <a:xfrm>
            <a:off x="2550468" y="1200745"/>
            <a:ext cx="1949797" cy="3431679"/>
          </a:xfrm>
          <a:prstGeom prst="roundRect">
            <a:avLst>
              <a:gd name="adj" fmla="val 5862"/>
            </a:avLst>
          </a:prstGeom>
          <a:solidFill>
            <a:srgbClr val="8B6F47"/>
          </a:solidFill>
          <a:ln w="9525">
            <a:solidFill>
              <a:srgbClr val="0F1B2D">
                <a:alpha val="10000"/>
              </a:srgbClr>
            </a:solidFill>
          </a:ln>
          <a:effectLst>
            <a:outerShdw blurRad="114300" dist="13970" dir="5400000" algn="bl" rotWithShape="0">
              <a:srgbClr val="0F1B2D">
                <a:alpha val="7000"/>
              </a:srgbClr>
            </a:outerShdw>
          </a:effectLst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 10"/>
          <p:cNvSpPr/>
          <p:nvPr/>
        </p:nvSpPr>
        <p:spPr>
          <a:xfrm>
            <a:off x="2731443" y="1410891"/>
            <a:ext cx="372070" cy="372070"/>
          </a:xfrm>
          <a:prstGeom prst="ellipse">
            <a:avLst/>
          </a:prstGeom>
          <a:solidFill>
            <a:srgbClr val="F5EFE6">
              <a:alpha val="13000"/>
            </a:srgbClr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2171" y="1521619"/>
            <a:ext cx="150465" cy="150465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2731443" y="1883271"/>
            <a:ext cx="1698997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2D2D2D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25.5%</a:t>
            </a:r>
            <a:endParaRPr lang="en-US" sz="2250" dirty="0">
              <a:solidFill>
                <a:srgbClr val="2D2D2D"/>
              </a:solidFill>
            </a:endParaRPr>
          </a:p>
        </p:txBody>
      </p:sp>
      <p:sp>
        <p:nvSpPr>
          <p:cNvPr id="16" name="Text 12"/>
          <p:cNvSpPr/>
          <p:nvPr/>
        </p:nvSpPr>
        <p:spPr>
          <a:xfrm>
            <a:off x="2731443" y="2226171"/>
            <a:ext cx="1619604" cy="2068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45"/>
              </a:lnSpc>
              <a:buNone/>
            </a:pPr>
            <a:r>
              <a:rPr lang="en-US" sz="79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Dayton residents live </a:t>
            </a:r>
            <a:r>
              <a:rPr lang="en-US" sz="790" b="1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below the poverty line</a:t>
            </a:r>
            <a:r>
              <a:rPr lang="en-US" sz="79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more than double the national rate of 12.2%. Median household income is just $45,846, barely half the U.S. median.</a:t>
            </a:r>
            <a:endParaRPr lang="en-US" sz="790" dirty="0">
              <a:solidFill>
                <a:srgbClr val="2D2D2D"/>
              </a:solidFill>
            </a:endParaRPr>
          </a:p>
        </p:txBody>
      </p:sp>
      <p:sp>
        <p:nvSpPr>
          <p:cNvPr id="17" name="Text 13"/>
          <p:cNvSpPr/>
          <p:nvPr/>
        </p:nvSpPr>
        <p:spPr>
          <a:xfrm>
            <a:off x="2731443" y="4266902"/>
            <a:ext cx="1587847" cy="2183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62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U.S. Census Bureau, ACS 2024</a:t>
            </a:r>
            <a:endParaRPr lang="en-US" sz="620" dirty="0">
              <a:solidFill>
                <a:srgbClr val="2D2D2D"/>
              </a:solidFill>
            </a:endParaRPr>
          </a:p>
        </p:txBody>
      </p:sp>
      <p:sp>
        <p:nvSpPr>
          <p:cNvPr id="18" name="Text 14"/>
          <p:cNvSpPr/>
          <p:nvPr/>
        </p:nvSpPr>
        <p:spPr>
          <a:xfrm>
            <a:off x="2731443" y="4266902"/>
            <a:ext cx="1587847" cy="9525"/>
          </a:xfrm>
          <a:prstGeom prst="rect">
            <a:avLst/>
          </a:prstGeom>
          <a:solidFill>
            <a:srgbClr val="0F1B2D">
              <a:alpha val="7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" name="Text 15"/>
          <p:cNvSpPr/>
          <p:nvPr/>
        </p:nvSpPr>
        <p:spPr>
          <a:xfrm>
            <a:off x="4643735" y="1200745"/>
            <a:ext cx="1949797" cy="3431679"/>
          </a:xfrm>
          <a:prstGeom prst="roundRect">
            <a:avLst>
              <a:gd name="adj" fmla="val 5862"/>
            </a:avLst>
          </a:prstGeom>
          <a:solidFill>
            <a:srgbClr val="8B6F47"/>
          </a:solidFill>
          <a:ln w="9525">
            <a:solidFill>
              <a:srgbClr val="0F1B2D">
                <a:alpha val="10000"/>
              </a:srgbClr>
            </a:solidFill>
          </a:ln>
          <a:effectLst>
            <a:outerShdw blurRad="114300" dist="13970" dir="5400000" algn="bl" rotWithShape="0">
              <a:srgbClr val="0F1B2D">
                <a:alpha val="7000"/>
              </a:srgbClr>
            </a:outerShdw>
          </a:effectLst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0" name="Text 16"/>
          <p:cNvSpPr/>
          <p:nvPr/>
        </p:nvSpPr>
        <p:spPr>
          <a:xfrm>
            <a:off x="4824710" y="1410891"/>
            <a:ext cx="372070" cy="372070"/>
          </a:xfrm>
          <a:prstGeom prst="ellipse">
            <a:avLst/>
          </a:prstGeom>
          <a:solidFill>
            <a:srgbClr val="F5EFE6">
              <a:alpha val="13000"/>
            </a:srgbClr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1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5438" y="1521619"/>
            <a:ext cx="150465" cy="150465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4824710" y="1883271"/>
            <a:ext cx="1698997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2D2D2D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14%</a:t>
            </a:r>
            <a:endParaRPr lang="en-US" sz="2250" dirty="0">
              <a:solidFill>
                <a:srgbClr val="2D2D2D"/>
              </a:solidFill>
            </a:endParaRPr>
          </a:p>
        </p:txBody>
      </p:sp>
      <p:sp>
        <p:nvSpPr>
          <p:cNvPr id="23" name="Text 18"/>
          <p:cNvSpPr/>
          <p:nvPr/>
        </p:nvSpPr>
        <p:spPr>
          <a:xfrm>
            <a:off x="4824710" y="2226171"/>
            <a:ext cx="1619604" cy="2068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45"/>
              </a:lnSpc>
              <a:buNone/>
            </a:pPr>
            <a:r>
              <a:rPr lang="en-US" sz="79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Ohio job postings now </a:t>
            </a:r>
            <a:r>
              <a:rPr lang="en-US" sz="790" b="1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require a valid driver's license</a:t>
            </a:r>
            <a:r>
              <a:rPr lang="en-US" sz="79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up from 8% in 2015. A suspended license doesn't just limit mobility, it locks people out of employment.</a:t>
            </a:r>
            <a:endParaRPr lang="en-US" sz="790" dirty="0">
              <a:solidFill>
                <a:srgbClr val="2D2D2D"/>
              </a:solidFill>
            </a:endParaRPr>
          </a:p>
        </p:txBody>
      </p:sp>
      <p:sp>
        <p:nvSpPr>
          <p:cNvPr id="24" name="Text 19"/>
          <p:cNvSpPr/>
          <p:nvPr/>
        </p:nvSpPr>
        <p:spPr>
          <a:xfrm>
            <a:off x="4824710" y="4266902"/>
            <a:ext cx="1587847" cy="2183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62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Federal Reserve Bank of Cleveland, 2024</a:t>
            </a:r>
            <a:endParaRPr lang="en-US" sz="620" dirty="0">
              <a:solidFill>
                <a:srgbClr val="2D2D2D"/>
              </a:solidFill>
            </a:endParaRPr>
          </a:p>
        </p:txBody>
      </p:sp>
      <p:sp>
        <p:nvSpPr>
          <p:cNvPr id="25" name="Text 20"/>
          <p:cNvSpPr/>
          <p:nvPr/>
        </p:nvSpPr>
        <p:spPr>
          <a:xfrm>
            <a:off x="4824710" y="4266902"/>
            <a:ext cx="1587847" cy="9525"/>
          </a:xfrm>
          <a:prstGeom prst="rect">
            <a:avLst/>
          </a:prstGeom>
          <a:solidFill>
            <a:srgbClr val="0F1B2D">
              <a:alpha val="7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6" name="Text 21"/>
          <p:cNvSpPr/>
          <p:nvPr/>
        </p:nvSpPr>
        <p:spPr>
          <a:xfrm>
            <a:off x="6737003" y="1200745"/>
            <a:ext cx="1949797" cy="3431679"/>
          </a:xfrm>
          <a:prstGeom prst="roundRect">
            <a:avLst>
              <a:gd name="adj" fmla="val 5862"/>
            </a:avLst>
          </a:prstGeom>
          <a:solidFill>
            <a:srgbClr val="8B6F47"/>
          </a:solidFill>
          <a:ln w="9525">
            <a:solidFill>
              <a:srgbClr val="0F1B2D">
                <a:alpha val="10000"/>
              </a:srgbClr>
            </a:solidFill>
          </a:ln>
          <a:effectLst>
            <a:outerShdw blurRad="114300" dist="13970" dir="5400000" algn="bl" rotWithShape="0">
              <a:srgbClr val="0F1B2D">
                <a:alpha val="7000"/>
              </a:srgbClr>
            </a:outerShdw>
          </a:effectLst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7" name="Text 22"/>
          <p:cNvSpPr/>
          <p:nvPr/>
        </p:nvSpPr>
        <p:spPr>
          <a:xfrm>
            <a:off x="6917978" y="1410891"/>
            <a:ext cx="372070" cy="372070"/>
          </a:xfrm>
          <a:prstGeom prst="ellipse">
            <a:avLst/>
          </a:prstGeom>
          <a:solidFill>
            <a:srgbClr val="F5EFE6">
              <a:alpha val="13000"/>
            </a:srgbClr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8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28706" y="1521619"/>
            <a:ext cx="150465" cy="150465"/>
          </a:xfrm>
          <a:prstGeom prst="rect">
            <a:avLst/>
          </a:prstGeom>
        </p:spPr>
      </p:pic>
      <p:sp>
        <p:nvSpPr>
          <p:cNvPr id="29" name="Text 23"/>
          <p:cNvSpPr/>
          <p:nvPr/>
        </p:nvSpPr>
        <p:spPr>
          <a:xfrm>
            <a:off x="6917978" y="1883271"/>
            <a:ext cx="1698997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2D2D2D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22 Routes</a:t>
            </a:r>
            <a:endParaRPr lang="en-US" sz="2250" dirty="0">
              <a:solidFill>
                <a:srgbClr val="2D2D2D"/>
              </a:solidFill>
            </a:endParaRPr>
          </a:p>
        </p:txBody>
      </p:sp>
      <p:sp>
        <p:nvSpPr>
          <p:cNvPr id="30" name="Text 24"/>
          <p:cNvSpPr/>
          <p:nvPr/>
        </p:nvSpPr>
        <p:spPr>
          <a:xfrm>
            <a:off x="6917978" y="2226171"/>
            <a:ext cx="1619604" cy="2068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45"/>
              </a:lnSpc>
              <a:buNone/>
            </a:pPr>
            <a:r>
              <a:rPr lang="en-US" sz="79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serve the </a:t>
            </a:r>
            <a:r>
              <a:rPr lang="en-US" sz="790" b="1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entire Greater Dayton RTA</a:t>
            </a:r>
            <a:r>
              <a:rPr lang="en-US" sz="79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system. Limited public transit means a car isn't a luxury — it's the only reliable path to work, school, and services.</a:t>
            </a:r>
            <a:endParaRPr lang="en-US" sz="790" dirty="0">
              <a:solidFill>
                <a:srgbClr val="2D2D2D"/>
              </a:solidFill>
            </a:endParaRPr>
          </a:p>
        </p:txBody>
      </p:sp>
      <p:sp>
        <p:nvSpPr>
          <p:cNvPr id="31" name="Text 25"/>
          <p:cNvSpPr/>
          <p:nvPr/>
        </p:nvSpPr>
        <p:spPr>
          <a:xfrm>
            <a:off x="6917978" y="4266902"/>
            <a:ext cx="1587847" cy="2183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62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Greater Dayton RTA, 2026</a:t>
            </a:r>
            <a:endParaRPr lang="en-US" sz="620" dirty="0">
              <a:solidFill>
                <a:srgbClr val="2D2D2D"/>
              </a:solidFill>
            </a:endParaRPr>
          </a:p>
        </p:txBody>
      </p:sp>
      <p:sp>
        <p:nvSpPr>
          <p:cNvPr id="32" name="Text 26"/>
          <p:cNvSpPr/>
          <p:nvPr/>
        </p:nvSpPr>
        <p:spPr>
          <a:xfrm>
            <a:off x="6917978" y="4266902"/>
            <a:ext cx="1587847" cy="9525"/>
          </a:xfrm>
          <a:prstGeom prst="rect">
            <a:avLst/>
          </a:prstGeom>
          <a:solidFill>
            <a:srgbClr val="0F1B2D">
              <a:alpha val="7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3" name="Text 27"/>
          <p:cNvSpPr/>
          <p:nvPr/>
        </p:nvSpPr>
        <p:spPr>
          <a:xfrm>
            <a:off x="1035516" y="4775895"/>
            <a:ext cx="7072967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095"/>
              </a:lnSpc>
              <a:buNone/>
            </a:pPr>
            <a:r>
              <a:rPr lang="en-US" sz="730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Dayton faces a perfect storm: </a:t>
            </a:r>
            <a:r>
              <a:rPr lang="en-US" sz="730" b="1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 poverty</a:t>
            </a:r>
            <a:r>
              <a:rPr lang="en-US" sz="73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730" b="1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mass license suspensions</a:t>
            </a:r>
            <a:r>
              <a:rPr lang="en-US" sz="73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730" b="1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rising employer requirements</a:t>
            </a:r>
            <a:r>
              <a:rPr lang="en-US" sz="73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and </a:t>
            </a:r>
            <a:r>
              <a:rPr lang="en-US" sz="730" b="1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minimal transit alternatives</a:t>
            </a:r>
            <a:r>
              <a:rPr lang="en-US" sz="73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730" dirty="0">
              <a:solidFill>
                <a:srgbClr val="2D2D2D"/>
              </a:solidFill>
            </a:endParaRPr>
          </a:p>
        </p:txBody>
      </p:sp>
      <p:sp>
        <p:nvSpPr>
          <p:cNvPr id="34" name="Text 28"/>
          <p:cNvSpPr/>
          <p:nvPr/>
        </p:nvSpPr>
        <p:spPr>
          <a:xfrm>
            <a:off x="466725" y="1210270"/>
            <a:ext cx="1930746" cy="29170"/>
          </a:xfrm>
          <a:custGeom>
            <a:avLst/>
            <a:gdLst/>
            <a:ahLst/>
            <a:cxnLst/>
            <a:rect l="l" t="t" r="r" b="b"/>
            <a:pathLst>
              <a:path w="1930746" h="29170">
                <a:moveTo>
                  <a:pt x="114300" y="0"/>
                </a:moveTo>
                <a:lnTo>
                  <a:pt x="1816446" y="0"/>
                </a:lnTo>
                <a:lnTo>
                  <a:pt x="1845086" y="3646"/>
                </a:lnTo>
                <a:lnTo>
                  <a:pt x="1856619" y="7293"/>
                </a:lnTo>
                <a:lnTo>
                  <a:pt x="1865241" y="10939"/>
                </a:lnTo>
                <a:lnTo>
                  <a:pt x="1872316" y="14585"/>
                </a:lnTo>
                <a:lnTo>
                  <a:pt x="1878376" y="18231"/>
                </a:lnTo>
                <a:lnTo>
                  <a:pt x="1883696" y="21878"/>
                </a:lnTo>
                <a:lnTo>
                  <a:pt x="1888441" y="25524"/>
                </a:lnTo>
                <a:lnTo>
                  <a:pt x="1892718" y="29170"/>
                </a:lnTo>
                <a:lnTo>
                  <a:pt x="38028" y="29170"/>
                </a:lnTo>
                <a:lnTo>
                  <a:pt x="42305" y="25524"/>
                </a:lnTo>
                <a:lnTo>
                  <a:pt x="47050" y="21878"/>
                </a:lnTo>
                <a:lnTo>
                  <a:pt x="52370" y="18231"/>
                </a:lnTo>
                <a:lnTo>
                  <a:pt x="58430" y="14585"/>
                </a:lnTo>
                <a:lnTo>
                  <a:pt x="65505" y="10939"/>
                </a:lnTo>
                <a:lnTo>
                  <a:pt x="74127" y="7293"/>
                </a:lnTo>
                <a:lnTo>
                  <a:pt x="85660" y="3646"/>
                </a:lnTo>
                <a:close/>
              </a:path>
            </a:pathLst>
          </a:custGeom>
          <a:solidFill>
            <a:srgbClr val="2D2D2D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5" name="Text 29"/>
          <p:cNvSpPr/>
          <p:nvPr/>
        </p:nvSpPr>
        <p:spPr>
          <a:xfrm>
            <a:off x="2559993" y="1210270"/>
            <a:ext cx="1930746" cy="29170"/>
          </a:xfrm>
          <a:custGeom>
            <a:avLst/>
            <a:gdLst/>
            <a:ahLst/>
            <a:cxnLst/>
            <a:rect l="l" t="t" r="r" b="b"/>
            <a:pathLst>
              <a:path w="1930746" h="29170">
                <a:moveTo>
                  <a:pt x="114300" y="0"/>
                </a:moveTo>
                <a:lnTo>
                  <a:pt x="1816446" y="0"/>
                </a:lnTo>
                <a:lnTo>
                  <a:pt x="1845086" y="3646"/>
                </a:lnTo>
                <a:lnTo>
                  <a:pt x="1856619" y="7293"/>
                </a:lnTo>
                <a:lnTo>
                  <a:pt x="1865241" y="10939"/>
                </a:lnTo>
                <a:lnTo>
                  <a:pt x="1872316" y="14585"/>
                </a:lnTo>
                <a:lnTo>
                  <a:pt x="1878376" y="18231"/>
                </a:lnTo>
                <a:lnTo>
                  <a:pt x="1883696" y="21878"/>
                </a:lnTo>
                <a:lnTo>
                  <a:pt x="1888441" y="25524"/>
                </a:lnTo>
                <a:lnTo>
                  <a:pt x="1892718" y="29170"/>
                </a:lnTo>
                <a:lnTo>
                  <a:pt x="38028" y="29170"/>
                </a:lnTo>
                <a:lnTo>
                  <a:pt x="42305" y="25524"/>
                </a:lnTo>
                <a:lnTo>
                  <a:pt x="47050" y="21878"/>
                </a:lnTo>
                <a:lnTo>
                  <a:pt x="52370" y="18231"/>
                </a:lnTo>
                <a:lnTo>
                  <a:pt x="58430" y="14585"/>
                </a:lnTo>
                <a:lnTo>
                  <a:pt x="65505" y="10939"/>
                </a:lnTo>
                <a:lnTo>
                  <a:pt x="74127" y="7293"/>
                </a:lnTo>
                <a:lnTo>
                  <a:pt x="85660" y="3646"/>
                </a:lnTo>
                <a:close/>
              </a:path>
            </a:pathLst>
          </a:custGeom>
          <a:solidFill>
            <a:srgbClr val="2D2D2D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6" name="Text 30"/>
          <p:cNvSpPr/>
          <p:nvPr/>
        </p:nvSpPr>
        <p:spPr>
          <a:xfrm>
            <a:off x="4653260" y="1210270"/>
            <a:ext cx="1930746" cy="29170"/>
          </a:xfrm>
          <a:custGeom>
            <a:avLst/>
            <a:gdLst/>
            <a:ahLst/>
            <a:cxnLst/>
            <a:rect l="l" t="t" r="r" b="b"/>
            <a:pathLst>
              <a:path w="1930746" h="29170">
                <a:moveTo>
                  <a:pt x="114300" y="0"/>
                </a:moveTo>
                <a:lnTo>
                  <a:pt x="1816446" y="0"/>
                </a:lnTo>
                <a:lnTo>
                  <a:pt x="1845086" y="3646"/>
                </a:lnTo>
                <a:lnTo>
                  <a:pt x="1856619" y="7293"/>
                </a:lnTo>
                <a:lnTo>
                  <a:pt x="1865241" y="10939"/>
                </a:lnTo>
                <a:lnTo>
                  <a:pt x="1872316" y="14585"/>
                </a:lnTo>
                <a:lnTo>
                  <a:pt x="1878376" y="18231"/>
                </a:lnTo>
                <a:lnTo>
                  <a:pt x="1883696" y="21878"/>
                </a:lnTo>
                <a:lnTo>
                  <a:pt x="1888441" y="25524"/>
                </a:lnTo>
                <a:lnTo>
                  <a:pt x="1892718" y="29170"/>
                </a:lnTo>
                <a:lnTo>
                  <a:pt x="38028" y="29170"/>
                </a:lnTo>
                <a:lnTo>
                  <a:pt x="42305" y="25524"/>
                </a:lnTo>
                <a:lnTo>
                  <a:pt x="47050" y="21878"/>
                </a:lnTo>
                <a:lnTo>
                  <a:pt x="52370" y="18231"/>
                </a:lnTo>
                <a:lnTo>
                  <a:pt x="58430" y="14585"/>
                </a:lnTo>
                <a:lnTo>
                  <a:pt x="65505" y="10939"/>
                </a:lnTo>
                <a:lnTo>
                  <a:pt x="74127" y="7293"/>
                </a:lnTo>
                <a:lnTo>
                  <a:pt x="85660" y="3646"/>
                </a:lnTo>
                <a:close/>
              </a:path>
            </a:pathLst>
          </a:custGeom>
          <a:solidFill>
            <a:srgbClr val="2D2D2D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7" name="Text 31"/>
          <p:cNvSpPr/>
          <p:nvPr/>
        </p:nvSpPr>
        <p:spPr>
          <a:xfrm>
            <a:off x="6746528" y="1210270"/>
            <a:ext cx="1930746" cy="29170"/>
          </a:xfrm>
          <a:custGeom>
            <a:avLst/>
            <a:gdLst/>
            <a:ahLst/>
            <a:cxnLst/>
            <a:rect l="l" t="t" r="r" b="b"/>
            <a:pathLst>
              <a:path w="1930746" h="29170">
                <a:moveTo>
                  <a:pt x="114300" y="0"/>
                </a:moveTo>
                <a:lnTo>
                  <a:pt x="1816446" y="0"/>
                </a:lnTo>
                <a:lnTo>
                  <a:pt x="1845086" y="3646"/>
                </a:lnTo>
                <a:lnTo>
                  <a:pt x="1856619" y="7293"/>
                </a:lnTo>
                <a:lnTo>
                  <a:pt x="1865241" y="10939"/>
                </a:lnTo>
                <a:lnTo>
                  <a:pt x="1872316" y="14585"/>
                </a:lnTo>
                <a:lnTo>
                  <a:pt x="1878376" y="18231"/>
                </a:lnTo>
                <a:lnTo>
                  <a:pt x="1883696" y="21878"/>
                </a:lnTo>
                <a:lnTo>
                  <a:pt x="1888441" y="25524"/>
                </a:lnTo>
                <a:lnTo>
                  <a:pt x="1892718" y="29170"/>
                </a:lnTo>
                <a:lnTo>
                  <a:pt x="38028" y="29170"/>
                </a:lnTo>
                <a:lnTo>
                  <a:pt x="42305" y="25524"/>
                </a:lnTo>
                <a:lnTo>
                  <a:pt x="47050" y="21878"/>
                </a:lnTo>
                <a:lnTo>
                  <a:pt x="52370" y="18231"/>
                </a:lnTo>
                <a:lnTo>
                  <a:pt x="58430" y="14585"/>
                </a:lnTo>
                <a:lnTo>
                  <a:pt x="65505" y="10939"/>
                </a:lnTo>
                <a:lnTo>
                  <a:pt x="74127" y="7293"/>
                </a:lnTo>
                <a:lnTo>
                  <a:pt x="85660" y="3646"/>
                </a:lnTo>
                <a:close/>
              </a:path>
            </a:pathLst>
          </a:custGeom>
          <a:solidFill>
            <a:srgbClr val="2D2D2D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gradFill rotWithShape="1">
          <a:gsLst>
            <a:gs pos="0">
              <a:srgbClr val="F7F5F0"/>
            </a:gs>
            <a:gs pos="50000">
              <a:srgbClr val="F0EDE5"/>
            </a:gs>
            <a:gs pos="100000">
              <a:srgbClr val="ECE8D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0009" y="285750"/>
            <a:ext cx="857250" cy="857250"/>
          </a:xfrm>
          <a:prstGeom prst="rect">
            <a:avLst/>
          </a:prstGeom>
          <a:gradFill rotWithShape="1">
            <a:gsLst>
              <a:gs pos="0">
                <a:srgbClr val="0F1B2D">
                  <a:alpha val="400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285750" y="4213920"/>
            <a:ext cx="714970" cy="714970"/>
          </a:xfrm>
          <a:prstGeom prst="rect">
            <a:avLst/>
          </a:prstGeom>
          <a:gradFill rotWithShape="1">
            <a:gsLst>
              <a:gs pos="0">
                <a:srgbClr val="0F1B2D">
                  <a:alpha val="400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514350" y="372070"/>
            <a:ext cx="400050" cy="21580"/>
          </a:xfrm>
          <a:prstGeom prst="roundRect">
            <a:avLst>
              <a:gd name="adj" fmla="val 64736"/>
            </a:avLst>
          </a:prstGeom>
          <a:solidFill>
            <a:srgbClr val="D4A843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460629" y="507950"/>
            <a:ext cx="8683371" cy="329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96"/>
              </a:lnSpc>
              <a:spcAft>
                <a:spcPts val="450"/>
              </a:spcAft>
              <a:buNone/>
            </a:pPr>
            <a:r>
              <a:rPr lang="en-US" sz="2360" b="1" kern="0" spc="-30" dirty="0">
                <a:solidFill>
                  <a:srgbClr val="2D2D2D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Our Community</a:t>
            </a:r>
            <a:endParaRPr lang="en-US" sz="2360" dirty="0">
              <a:solidFill>
                <a:srgbClr val="2D2D2D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489202" y="894755"/>
            <a:ext cx="8654797" cy="1828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60"/>
              </a:lnSpc>
              <a:buNone/>
            </a:pPr>
            <a:r>
              <a:rPr lang="en-US" sz="840" kern="0" spc="2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Serving the Dayton, Ohio Region &amp; Montgomery County</a:t>
            </a:r>
            <a:endParaRPr lang="en-US" sz="840" dirty="0">
              <a:solidFill>
                <a:srgbClr val="2D2D2D"/>
              </a:solidFill>
            </a:endParaRPr>
          </a:p>
        </p:txBody>
      </p:sp>
      <p:sp>
        <p:nvSpPr>
          <p:cNvPr id="7" name="Text 5"/>
          <p:cNvSpPr/>
          <p:nvPr/>
        </p:nvSpPr>
        <p:spPr>
          <a:xfrm>
            <a:off x="514350" y="1312515"/>
            <a:ext cx="3985915" cy="1559570"/>
          </a:xfrm>
          <a:prstGeom prst="roundRect">
            <a:avLst>
              <a:gd name="adj" fmla="val 7329"/>
            </a:avLst>
          </a:prstGeom>
          <a:solidFill>
            <a:srgbClr val="FFFFFF"/>
          </a:solidFill>
          <a:ln>
            <a:solidFill>
              <a:srgbClr val="D4A843"/>
            </a:solidFill>
          </a:ln>
          <a:effectLst>
            <a:outerShdw blurRad="114300" dist="13970" dir="5400000" algn="bl" rotWithShape="0">
              <a:srgbClr val="0F1B2D">
                <a:alpha val="6000"/>
              </a:srgbClr>
            </a:outerShdw>
          </a:effectLst>
        </p:spPr>
        <p:txBody>
          <a:bodyPr wrap="square" rtlCol="0" anchor="t"/>
          <a:lstStyle/>
          <a:p>
            <a:pPr marL="0" indent="0">
              <a:buNone/>
            </a:pPr>
            <a:endParaRPr lang="en-US" dirty="0">
              <a:solidFill>
                <a:srgbClr val="2D2D2D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514350" y="1312515"/>
            <a:ext cx="28575" cy="1559570"/>
          </a:xfrm>
          <a:custGeom>
            <a:avLst/>
            <a:gdLst/>
            <a:ahLst/>
            <a:cxnLst/>
            <a:rect l="l" t="t" r="r" b="b"/>
            <a:pathLst>
              <a:path w="28575" h="1559570">
                <a:moveTo>
                  <a:pt x="0" y="114300"/>
                </a:moveTo>
                <a:lnTo>
                  <a:pt x="3572" y="85949"/>
                </a:lnTo>
                <a:lnTo>
                  <a:pt x="7144" y="74525"/>
                </a:lnTo>
                <a:lnTo>
                  <a:pt x="10716" y="65981"/>
                </a:lnTo>
                <a:lnTo>
                  <a:pt x="14288" y="58965"/>
                </a:lnTo>
                <a:lnTo>
                  <a:pt x="17859" y="52951"/>
                </a:lnTo>
                <a:lnTo>
                  <a:pt x="21431" y="47668"/>
                </a:lnTo>
                <a:lnTo>
                  <a:pt x="25003" y="42952"/>
                </a:lnTo>
                <a:lnTo>
                  <a:pt x="28575" y="38698"/>
                </a:lnTo>
                <a:lnTo>
                  <a:pt x="28575" y="1520872"/>
                </a:lnTo>
                <a:lnTo>
                  <a:pt x="25003" y="1516618"/>
                </a:lnTo>
                <a:lnTo>
                  <a:pt x="21431" y="1511902"/>
                </a:lnTo>
                <a:lnTo>
                  <a:pt x="17859" y="1506619"/>
                </a:lnTo>
                <a:lnTo>
                  <a:pt x="14288" y="1500605"/>
                </a:lnTo>
                <a:lnTo>
                  <a:pt x="10716" y="1493589"/>
                </a:lnTo>
                <a:lnTo>
                  <a:pt x="7144" y="1485045"/>
                </a:lnTo>
                <a:lnTo>
                  <a:pt x="3572" y="1473621"/>
                </a:lnTo>
                <a:lnTo>
                  <a:pt x="0" y="1445270"/>
                </a:lnTo>
                <a:close/>
              </a:path>
            </a:pathLst>
          </a:custGeom>
          <a:solidFill>
            <a:srgbClr val="D4A843"/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771525" y="1513136"/>
            <a:ext cx="400050" cy="400050"/>
          </a:xfrm>
          <a:prstGeom prst="ellipse">
            <a:avLst/>
          </a:prstGeom>
          <a:solidFill>
            <a:srgbClr val="D4A843">
              <a:alpha val="12000"/>
            </a:srgbClr>
          </a:solidFill>
          <a:ln>
            <a:solidFill>
              <a:srgbClr val="D4A843"/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1240" y="1612850"/>
            <a:ext cx="200620" cy="200620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1343025" y="1513136"/>
            <a:ext cx="3221504" cy="162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84"/>
              </a:lnSpc>
              <a:buNone/>
            </a:pPr>
            <a:r>
              <a:rPr lang="en-US" sz="1070" b="1" dirty="0">
                <a:solidFill>
                  <a:srgbClr val="2D2D2D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Low-Income Individuals</a:t>
            </a:r>
            <a:endParaRPr lang="en-US" sz="1070" dirty="0">
              <a:solidFill>
                <a:srgbClr val="2D2D2D"/>
              </a:solidFill>
            </a:endParaRPr>
          </a:p>
        </p:txBody>
      </p:sp>
      <p:sp>
        <p:nvSpPr>
          <p:cNvPr id="12" name="Text 9"/>
          <p:cNvSpPr/>
          <p:nvPr/>
        </p:nvSpPr>
        <p:spPr>
          <a:xfrm>
            <a:off x="1343025" y="1705273"/>
            <a:ext cx="2987213" cy="4758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89"/>
              </a:lnSpc>
              <a:buNone/>
            </a:pPr>
            <a:r>
              <a:rPr lang="en-US" sz="82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Those who cannot afford license reinstatement fees, insurance, or vehicle costs — trapped in a cycle where transportation poverty limits every opportunity.</a:t>
            </a:r>
            <a:endParaRPr lang="en-US" sz="820" dirty="0">
              <a:solidFill>
                <a:srgbClr val="2D2D2D"/>
              </a:solidFill>
            </a:endParaRPr>
          </a:p>
        </p:txBody>
      </p:sp>
      <p:sp>
        <p:nvSpPr>
          <p:cNvPr id="13" name="Text 10"/>
          <p:cNvSpPr/>
          <p:nvPr/>
        </p:nvSpPr>
        <p:spPr>
          <a:xfrm>
            <a:off x="4643735" y="1312515"/>
            <a:ext cx="3985915" cy="1559570"/>
          </a:xfrm>
          <a:prstGeom prst="roundRect">
            <a:avLst>
              <a:gd name="adj" fmla="val 7329"/>
            </a:avLst>
          </a:prstGeom>
          <a:solidFill>
            <a:srgbClr val="FFFFFF"/>
          </a:solidFill>
          <a:ln>
            <a:solidFill>
              <a:srgbClr val="D4A843"/>
            </a:solidFill>
          </a:ln>
          <a:effectLst>
            <a:outerShdw blurRad="114300" dist="13970" dir="5400000" algn="bl" rotWithShape="0">
              <a:srgbClr val="0F1B2D">
                <a:alpha val="6000"/>
              </a:srgbClr>
            </a:outerShdw>
          </a:effectLst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Text 11"/>
          <p:cNvSpPr/>
          <p:nvPr/>
        </p:nvSpPr>
        <p:spPr>
          <a:xfrm>
            <a:off x="4643735" y="1312515"/>
            <a:ext cx="28575" cy="1559570"/>
          </a:xfrm>
          <a:custGeom>
            <a:avLst/>
            <a:gdLst/>
            <a:ahLst/>
            <a:cxnLst/>
            <a:rect l="l" t="t" r="r" b="b"/>
            <a:pathLst>
              <a:path w="28575" h="1559570">
                <a:moveTo>
                  <a:pt x="0" y="114300"/>
                </a:moveTo>
                <a:lnTo>
                  <a:pt x="3572" y="85949"/>
                </a:lnTo>
                <a:lnTo>
                  <a:pt x="7144" y="74525"/>
                </a:lnTo>
                <a:lnTo>
                  <a:pt x="10716" y="65981"/>
                </a:lnTo>
                <a:lnTo>
                  <a:pt x="14288" y="58965"/>
                </a:lnTo>
                <a:lnTo>
                  <a:pt x="17859" y="52951"/>
                </a:lnTo>
                <a:lnTo>
                  <a:pt x="21431" y="47668"/>
                </a:lnTo>
                <a:lnTo>
                  <a:pt x="25003" y="42952"/>
                </a:lnTo>
                <a:lnTo>
                  <a:pt x="28575" y="38698"/>
                </a:lnTo>
                <a:lnTo>
                  <a:pt x="28575" y="1520872"/>
                </a:lnTo>
                <a:lnTo>
                  <a:pt x="25003" y="1516618"/>
                </a:lnTo>
                <a:lnTo>
                  <a:pt x="21431" y="1511902"/>
                </a:lnTo>
                <a:lnTo>
                  <a:pt x="17859" y="1506619"/>
                </a:lnTo>
                <a:lnTo>
                  <a:pt x="14288" y="1500605"/>
                </a:lnTo>
                <a:lnTo>
                  <a:pt x="10716" y="1493589"/>
                </a:lnTo>
                <a:lnTo>
                  <a:pt x="7144" y="1485045"/>
                </a:lnTo>
                <a:lnTo>
                  <a:pt x="3572" y="1473621"/>
                </a:lnTo>
                <a:lnTo>
                  <a:pt x="0" y="1445270"/>
                </a:lnTo>
                <a:close/>
              </a:path>
            </a:pathLst>
          </a:custGeom>
          <a:solidFill>
            <a:srgbClr val="D4A843"/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5" name="Text 12"/>
          <p:cNvSpPr/>
          <p:nvPr/>
        </p:nvSpPr>
        <p:spPr>
          <a:xfrm>
            <a:off x="4900910" y="1513136"/>
            <a:ext cx="400050" cy="400050"/>
          </a:xfrm>
          <a:prstGeom prst="ellipse">
            <a:avLst/>
          </a:prstGeom>
          <a:solidFill>
            <a:srgbClr val="D4A843">
              <a:alpha val="12000"/>
            </a:srgbClr>
          </a:solidFill>
          <a:ln>
            <a:solidFill>
              <a:srgbClr val="D4A843"/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00625" y="1612850"/>
            <a:ext cx="200620" cy="200620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5472410" y="1513136"/>
            <a:ext cx="3221504" cy="162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84"/>
              </a:lnSpc>
              <a:buNone/>
            </a:pPr>
            <a:r>
              <a:rPr lang="en-US" sz="1070" b="1" dirty="0">
                <a:solidFill>
                  <a:srgbClr val="2D2D2D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Returning Citizens</a:t>
            </a:r>
            <a:endParaRPr lang="en-US" sz="1070" dirty="0">
              <a:solidFill>
                <a:srgbClr val="2D2D2D"/>
              </a:solidFill>
            </a:endParaRPr>
          </a:p>
        </p:txBody>
      </p:sp>
      <p:sp>
        <p:nvSpPr>
          <p:cNvPr id="18" name="Text 14"/>
          <p:cNvSpPr/>
          <p:nvPr/>
        </p:nvSpPr>
        <p:spPr>
          <a:xfrm>
            <a:off x="5472410" y="1705273"/>
            <a:ext cx="2987213" cy="4758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89"/>
              </a:lnSpc>
              <a:buNone/>
            </a:pPr>
            <a:r>
              <a:rPr lang="en-US" sz="82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Formerly incarcerated individuals rebuilding their lives who need reliable transportation for employment, housing access, and successful community reentry.</a:t>
            </a:r>
            <a:endParaRPr lang="en-US" sz="820" dirty="0">
              <a:solidFill>
                <a:srgbClr val="2D2D2D"/>
              </a:solidFill>
            </a:endParaRPr>
          </a:p>
        </p:txBody>
      </p:sp>
      <p:sp>
        <p:nvSpPr>
          <p:cNvPr id="19" name="Text 15"/>
          <p:cNvSpPr/>
          <p:nvPr/>
        </p:nvSpPr>
        <p:spPr>
          <a:xfrm>
            <a:off x="514350" y="3015555"/>
            <a:ext cx="3985915" cy="1559719"/>
          </a:xfrm>
          <a:prstGeom prst="roundRect">
            <a:avLst>
              <a:gd name="adj" fmla="val 7328"/>
            </a:avLst>
          </a:prstGeom>
          <a:solidFill>
            <a:srgbClr val="FFFFFF"/>
          </a:solidFill>
          <a:ln>
            <a:solidFill>
              <a:srgbClr val="D4A843"/>
            </a:solidFill>
          </a:ln>
          <a:effectLst>
            <a:outerShdw blurRad="114300" dist="13970" dir="5400000" algn="bl" rotWithShape="0">
              <a:srgbClr val="0F1B2D">
                <a:alpha val="6000"/>
              </a:srgbClr>
            </a:outerShdw>
          </a:effectLst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0" name="Text 16"/>
          <p:cNvSpPr/>
          <p:nvPr/>
        </p:nvSpPr>
        <p:spPr>
          <a:xfrm>
            <a:off x="514350" y="3015555"/>
            <a:ext cx="28575" cy="1559719"/>
          </a:xfrm>
          <a:custGeom>
            <a:avLst/>
            <a:gdLst/>
            <a:ahLst/>
            <a:cxnLst/>
            <a:rect l="l" t="t" r="r" b="b"/>
            <a:pathLst>
              <a:path w="28575" h="1559719">
                <a:moveTo>
                  <a:pt x="0" y="114300"/>
                </a:moveTo>
                <a:lnTo>
                  <a:pt x="3572" y="85949"/>
                </a:lnTo>
                <a:lnTo>
                  <a:pt x="7144" y="74525"/>
                </a:lnTo>
                <a:lnTo>
                  <a:pt x="10716" y="65981"/>
                </a:lnTo>
                <a:lnTo>
                  <a:pt x="14288" y="58965"/>
                </a:lnTo>
                <a:lnTo>
                  <a:pt x="17859" y="52951"/>
                </a:lnTo>
                <a:lnTo>
                  <a:pt x="21431" y="47668"/>
                </a:lnTo>
                <a:lnTo>
                  <a:pt x="25003" y="42952"/>
                </a:lnTo>
                <a:lnTo>
                  <a:pt x="28575" y="38698"/>
                </a:lnTo>
                <a:lnTo>
                  <a:pt x="28575" y="1521021"/>
                </a:lnTo>
                <a:lnTo>
                  <a:pt x="25003" y="1516767"/>
                </a:lnTo>
                <a:lnTo>
                  <a:pt x="21431" y="1512051"/>
                </a:lnTo>
                <a:lnTo>
                  <a:pt x="17859" y="1506768"/>
                </a:lnTo>
                <a:lnTo>
                  <a:pt x="14288" y="1500754"/>
                </a:lnTo>
                <a:lnTo>
                  <a:pt x="10716" y="1493738"/>
                </a:lnTo>
                <a:lnTo>
                  <a:pt x="7144" y="1485193"/>
                </a:lnTo>
                <a:lnTo>
                  <a:pt x="3572" y="1473770"/>
                </a:lnTo>
                <a:lnTo>
                  <a:pt x="0" y="1445419"/>
                </a:lnTo>
                <a:close/>
              </a:path>
            </a:pathLst>
          </a:custGeom>
          <a:solidFill>
            <a:srgbClr val="D4A843"/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1" name="Text 17"/>
          <p:cNvSpPr/>
          <p:nvPr/>
        </p:nvSpPr>
        <p:spPr>
          <a:xfrm>
            <a:off x="771525" y="3216176"/>
            <a:ext cx="400050" cy="400050"/>
          </a:xfrm>
          <a:prstGeom prst="ellipse">
            <a:avLst/>
          </a:prstGeom>
          <a:solidFill>
            <a:srgbClr val="D4A843">
              <a:alpha val="12000"/>
            </a:srgbClr>
          </a:solidFill>
          <a:ln>
            <a:solidFill>
              <a:srgbClr val="D4A843"/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2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1240" y="3315891"/>
            <a:ext cx="200620" cy="200620"/>
          </a:xfrm>
          <a:prstGeom prst="rect">
            <a:avLst/>
          </a:prstGeom>
        </p:spPr>
      </p:pic>
      <p:sp>
        <p:nvSpPr>
          <p:cNvPr id="23" name="Text 18"/>
          <p:cNvSpPr/>
          <p:nvPr/>
        </p:nvSpPr>
        <p:spPr>
          <a:xfrm>
            <a:off x="1343025" y="3216176"/>
            <a:ext cx="3221504" cy="162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84"/>
              </a:lnSpc>
              <a:buNone/>
            </a:pPr>
            <a:r>
              <a:rPr lang="en-US" sz="1070" b="1" dirty="0">
                <a:solidFill>
                  <a:srgbClr val="2D2D2D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Veterans</a:t>
            </a:r>
            <a:endParaRPr lang="en-US" sz="1070" dirty="0">
              <a:solidFill>
                <a:srgbClr val="2D2D2D"/>
              </a:solidFill>
            </a:endParaRPr>
          </a:p>
        </p:txBody>
      </p:sp>
      <p:sp>
        <p:nvSpPr>
          <p:cNvPr id="24" name="Text 19"/>
          <p:cNvSpPr/>
          <p:nvPr/>
        </p:nvSpPr>
        <p:spPr>
          <a:xfrm>
            <a:off x="1343025" y="3408313"/>
            <a:ext cx="2987213" cy="4758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89"/>
              </a:lnSpc>
              <a:buNone/>
            </a:pPr>
            <a:r>
              <a:rPr lang="en-US" sz="82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Service members transitioning to civilian life who face unexpected transportation gaps — especially those dealing with service-connected challenges</a:t>
            </a:r>
            <a:r>
              <a:rPr lang="en-US" sz="820" dirty="0">
                <a:solidFill>
                  <a:srgbClr val="2A35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820" dirty="0"/>
          </a:p>
        </p:txBody>
      </p:sp>
      <p:sp>
        <p:nvSpPr>
          <p:cNvPr id="25" name="Text 20"/>
          <p:cNvSpPr/>
          <p:nvPr/>
        </p:nvSpPr>
        <p:spPr>
          <a:xfrm>
            <a:off x="4643735" y="3015555"/>
            <a:ext cx="3985915" cy="1559719"/>
          </a:xfrm>
          <a:prstGeom prst="roundRect">
            <a:avLst>
              <a:gd name="adj" fmla="val 7328"/>
            </a:avLst>
          </a:prstGeom>
          <a:solidFill>
            <a:srgbClr val="FFFFFF"/>
          </a:solidFill>
          <a:ln>
            <a:solidFill>
              <a:srgbClr val="D4A843"/>
            </a:solidFill>
          </a:ln>
          <a:effectLst>
            <a:outerShdw blurRad="114300" dist="13970" dir="5400000" algn="bl" rotWithShape="0">
              <a:srgbClr val="0F1B2D">
                <a:alpha val="6000"/>
              </a:srgbClr>
            </a:outerShdw>
          </a:effectLst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6" name="Text 21"/>
          <p:cNvSpPr/>
          <p:nvPr/>
        </p:nvSpPr>
        <p:spPr>
          <a:xfrm>
            <a:off x="4643735" y="3015555"/>
            <a:ext cx="28575" cy="1559719"/>
          </a:xfrm>
          <a:custGeom>
            <a:avLst/>
            <a:gdLst/>
            <a:ahLst/>
            <a:cxnLst/>
            <a:rect l="l" t="t" r="r" b="b"/>
            <a:pathLst>
              <a:path w="28575" h="1559719">
                <a:moveTo>
                  <a:pt x="0" y="114300"/>
                </a:moveTo>
                <a:lnTo>
                  <a:pt x="3572" y="85949"/>
                </a:lnTo>
                <a:lnTo>
                  <a:pt x="7144" y="74525"/>
                </a:lnTo>
                <a:lnTo>
                  <a:pt x="10716" y="65981"/>
                </a:lnTo>
                <a:lnTo>
                  <a:pt x="14288" y="58965"/>
                </a:lnTo>
                <a:lnTo>
                  <a:pt x="17859" y="52951"/>
                </a:lnTo>
                <a:lnTo>
                  <a:pt x="21431" y="47668"/>
                </a:lnTo>
                <a:lnTo>
                  <a:pt x="25003" y="42952"/>
                </a:lnTo>
                <a:lnTo>
                  <a:pt x="28575" y="38698"/>
                </a:lnTo>
                <a:lnTo>
                  <a:pt x="28575" y="1521021"/>
                </a:lnTo>
                <a:lnTo>
                  <a:pt x="25003" y="1516767"/>
                </a:lnTo>
                <a:lnTo>
                  <a:pt x="21431" y="1512051"/>
                </a:lnTo>
                <a:lnTo>
                  <a:pt x="17859" y="1506768"/>
                </a:lnTo>
                <a:lnTo>
                  <a:pt x="14288" y="1500754"/>
                </a:lnTo>
                <a:lnTo>
                  <a:pt x="10716" y="1493738"/>
                </a:lnTo>
                <a:lnTo>
                  <a:pt x="7144" y="1485193"/>
                </a:lnTo>
                <a:lnTo>
                  <a:pt x="3572" y="1473770"/>
                </a:lnTo>
                <a:lnTo>
                  <a:pt x="0" y="1445419"/>
                </a:lnTo>
                <a:close/>
              </a:path>
            </a:pathLst>
          </a:custGeom>
          <a:solidFill>
            <a:srgbClr val="D4A843"/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7" name="Text 22"/>
          <p:cNvSpPr/>
          <p:nvPr/>
        </p:nvSpPr>
        <p:spPr>
          <a:xfrm>
            <a:off x="4900910" y="3216176"/>
            <a:ext cx="400050" cy="400050"/>
          </a:xfrm>
          <a:prstGeom prst="ellipse">
            <a:avLst/>
          </a:prstGeom>
          <a:solidFill>
            <a:srgbClr val="D4A843">
              <a:alpha val="12000"/>
            </a:srgbClr>
          </a:solidFill>
          <a:ln>
            <a:solidFill>
              <a:srgbClr val="D4A843"/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8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00625" y="3315891"/>
            <a:ext cx="200620" cy="200620"/>
          </a:xfrm>
          <a:prstGeom prst="rect">
            <a:avLst/>
          </a:prstGeom>
        </p:spPr>
      </p:pic>
      <p:sp>
        <p:nvSpPr>
          <p:cNvPr id="29" name="Text 23"/>
          <p:cNvSpPr/>
          <p:nvPr/>
        </p:nvSpPr>
        <p:spPr>
          <a:xfrm>
            <a:off x="5472410" y="3216176"/>
            <a:ext cx="3221504" cy="162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84"/>
              </a:lnSpc>
              <a:buNone/>
            </a:pPr>
            <a:r>
              <a:rPr lang="en-US" sz="1070" b="1" dirty="0">
                <a:solidFill>
                  <a:srgbClr val="2D2D2D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Others in Need</a:t>
            </a:r>
            <a:endParaRPr lang="en-US" sz="1070" dirty="0">
              <a:solidFill>
                <a:srgbClr val="2D2D2D"/>
              </a:solidFill>
            </a:endParaRPr>
          </a:p>
        </p:txBody>
      </p:sp>
      <p:sp>
        <p:nvSpPr>
          <p:cNvPr id="30" name="Text 24"/>
          <p:cNvSpPr/>
          <p:nvPr/>
        </p:nvSpPr>
        <p:spPr>
          <a:xfrm>
            <a:off x="5472410" y="3408313"/>
            <a:ext cx="2987213" cy="4758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89"/>
              </a:lnSpc>
              <a:buNone/>
            </a:pPr>
            <a:r>
              <a:rPr lang="en-US" sz="82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Anyone in the Dayton region who has lost transportation independence due to financial hardship, legal barriers, or life circumstances beyond their control.</a:t>
            </a:r>
            <a:endParaRPr lang="en-US" sz="820" dirty="0">
              <a:solidFill>
                <a:srgbClr val="2D2D2D"/>
              </a:solidFill>
            </a:endParaRPr>
          </a:p>
        </p:txBody>
      </p:sp>
      <p:sp>
        <p:nvSpPr>
          <p:cNvPr id="31" name="Text 25"/>
          <p:cNvSpPr/>
          <p:nvPr/>
        </p:nvSpPr>
        <p:spPr>
          <a:xfrm>
            <a:off x="514350" y="4759672"/>
            <a:ext cx="57150" cy="57150"/>
          </a:xfrm>
          <a:prstGeom prst="ellipse">
            <a:avLst/>
          </a:prstGeom>
          <a:solidFill>
            <a:srgbClr val="D4A843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2" name="Text 26"/>
          <p:cNvSpPr/>
          <p:nvPr/>
        </p:nvSpPr>
        <p:spPr>
          <a:xfrm>
            <a:off x="657820" y="4784378"/>
            <a:ext cx="2592586" cy="7590"/>
          </a:xfrm>
          <a:prstGeom prst="rect">
            <a:avLst/>
          </a:prstGeom>
          <a:gradFill rotWithShape="1">
            <a:gsLst>
              <a:gs pos="0">
                <a:srgbClr val="D4A843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3" name="Text 27"/>
          <p:cNvSpPr/>
          <p:nvPr/>
        </p:nvSpPr>
        <p:spPr>
          <a:xfrm>
            <a:off x="3336727" y="4718745"/>
            <a:ext cx="2717602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095"/>
              </a:lnSpc>
              <a:buNone/>
            </a:pPr>
            <a:r>
              <a:rPr lang="en-US" sz="730" i="1" dirty="0">
                <a:solidFill>
                  <a:srgbClr val="2D2D2D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Driven to Help — Restoring Independence, One Journey at a Time</a:t>
            </a:r>
            <a:endParaRPr lang="en-US" sz="730" dirty="0">
              <a:solidFill>
                <a:srgbClr val="2D2D2D"/>
              </a:solidFill>
            </a:endParaRPr>
          </a:p>
        </p:txBody>
      </p:sp>
      <p:sp>
        <p:nvSpPr>
          <p:cNvPr id="34" name="Text 28"/>
          <p:cNvSpPr/>
          <p:nvPr/>
        </p:nvSpPr>
        <p:spPr>
          <a:xfrm>
            <a:off x="5893594" y="4784378"/>
            <a:ext cx="2592586" cy="7590"/>
          </a:xfrm>
          <a:prstGeom prst="rect">
            <a:avLst/>
          </a:prstGeom>
          <a:gradFill rotWithShape="1">
            <a:gsLst>
              <a:gs pos="0">
                <a:srgbClr val="D4A843"/>
              </a:gs>
              <a:gs pos="100000">
                <a:srgbClr val="000000">
                  <a:alpha val="0"/>
                </a:srgbClr>
              </a:gs>
            </a:gsLst>
            <a:lin ang="10800000" scaled="1"/>
          </a:gra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5" name="Text 29"/>
          <p:cNvSpPr/>
          <p:nvPr/>
        </p:nvSpPr>
        <p:spPr>
          <a:xfrm>
            <a:off x="8572500" y="4759672"/>
            <a:ext cx="57150" cy="57150"/>
          </a:xfrm>
          <a:prstGeom prst="ellipse">
            <a:avLst/>
          </a:prstGeom>
          <a:solidFill>
            <a:srgbClr val="D4A843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E5C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43180" y="2025551"/>
            <a:ext cx="1257300" cy="1325314"/>
          </a:xfrm>
          <a:prstGeom prst="roundRect">
            <a:avLst>
              <a:gd name="adj" fmla="val 9091"/>
            </a:avLst>
          </a:prstGeom>
          <a:solidFill>
            <a:srgbClr val="D4A843">
              <a:alpha val="6000"/>
            </a:srgbClr>
          </a:solidFill>
          <a:ln w="9525">
            <a:solidFill>
              <a:srgbClr val="D4A843">
                <a:alpha val="20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D2D2D"/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9144000" cy="21580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30000">
                <a:srgbClr val="D4A843">
                  <a:alpha val="40000"/>
                </a:srgbClr>
              </a:gs>
              <a:gs pos="70000">
                <a:srgbClr val="D4A843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5114330"/>
            <a:ext cx="9144000" cy="29170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20000">
                <a:srgbClr val="D4A843">
                  <a:alpha val="15000"/>
                </a:srgbClr>
              </a:gs>
              <a:gs pos="80000">
                <a:srgbClr val="D4A843">
                  <a:alpha val="15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1172170" y="2626668"/>
            <a:ext cx="6799659" cy="35421"/>
          </a:xfrm>
          <a:prstGeom prst="roundRect">
            <a:avLst>
              <a:gd name="adj" fmla="val 60953"/>
            </a:avLst>
          </a:prstGeom>
          <a:gradFill rotWithShape="1">
            <a:gsLst>
              <a:gs pos="0">
                <a:srgbClr val="D4A843"/>
              </a:gs>
              <a:gs pos="100000">
                <a:srgbClr val="D4A843">
                  <a:alpha val="2500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1172170" y="2639318"/>
            <a:ext cx="6799659" cy="10120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33333">
                <a:srgbClr val="000000">
                  <a:alpha val="0"/>
                </a:srgbClr>
              </a:gs>
              <a:gs pos="66667">
                <a:srgbClr val="D4A843">
                  <a:alpha val="30000"/>
                </a:srgbClr>
              </a:gs>
              <a:gs pos="100000">
                <a:srgbClr val="D4A843">
                  <a:alpha val="3000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1057870" y="2082701"/>
            <a:ext cx="228600" cy="251460"/>
          </a:xfrm>
          <a:prstGeom prst="ellipse">
            <a:avLst/>
          </a:prstGeom>
          <a:solidFill>
            <a:srgbClr val="D4A843"/>
          </a:solidFill>
          <a:ln/>
          <a:effectLst>
            <a:outerShdw blurRad="101600" dist="50800" dir="16200000" algn="bl" rotWithShape="0">
              <a:srgbClr val="D4A843">
                <a:alpha val="2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840" b="1" dirty="0">
                <a:solidFill>
                  <a:srgbClr val="0F1B2D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1</a:t>
            </a:r>
            <a:endParaRPr lang="en-US" sz="840" dirty="0"/>
          </a:p>
        </p:txBody>
      </p:sp>
      <p:sp>
        <p:nvSpPr>
          <p:cNvPr id="9" name="Text 7"/>
          <p:cNvSpPr/>
          <p:nvPr/>
        </p:nvSpPr>
        <p:spPr>
          <a:xfrm>
            <a:off x="972145" y="2382292"/>
            <a:ext cx="400050" cy="400050"/>
          </a:xfrm>
          <a:prstGeom prst="roundRect">
            <a:avLst>
              <a:gd name="adj" fmla="val 25079"/>
            </a:avLst>
          </a:prstGeom>
          <a:solidFill>
            <a:srgbClr val="2E7D4F"/>
          </a:solidFill>
          <a:ln w="9525">
            <a:solidFill>
              <a:srgbClr val="D4A843">
                <a:alpha val="30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863" y="2507010"/>
            <a:ext cx="150465" cy="150465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773747" y="2872918"/>
            <a:ext cx="789339" cy="2800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050"/>
              </a:lnSpc>
              <a:buNone/>
            </a:pPr>
            <a:r>
              <a:rPr lang="en-US" sz="840" b="1" dirty="0">
                <a:solidFill>
                  <a:srgbClr val="F0ECE4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License</a:t>
            </a:r>
            <a:br>
              <a:rPr dirty="0"/>
            </a:br>
            <a:r>
              <a:rPr lang="en-US" sz="840" b="1" dirty="0">
                <a:solidFill>
                  <a:srgbClr val="F0ECE4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Reinstatement</a:t>
            </a:r>
            <a:endParaRPr lang="en-US" sz="840" dirty="0"/>
          </a:p>
        </p:txBody>
      </p:sp>
      <p:sp>
        <p:nvSpPr>
          <p:cNvPr id="12" name="Text 9"/>
          <p:cNvSpPr/>
          <p:nvPr/>
        </p:nvSpPr>
        <p:spPr>
          <a:xfrm>
            <a:off x="623419" y="3178522"/>
            <a:ext cx="1097354" cy="1242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980"/>
              </a:lnSpc>
              <a:buNone/>
            </a:pPr>
            <a:r>
              <a:rPr lang="en-US" sz="700" dirty="0">
                <a:solidFill>
                  <a:srgbClr val="4CAF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Restore driving privileges</a:t>
            </a:r>
            <a:endParaRPr lang="en-US" sz="700" dirty="0">
              <a:solidFill>
                <a:srgbClr val="4CAF50"/>
              </a:solidFill>
            </a:endParaRPr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>
            <a:alphaModFix amt="5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5798" y="1898758"/>
            <a:ext cx="132588" cy="132588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2417862" y="2082701"/>
            <a:ext cx="228600" cy="251460"/>
          </a:xfrm>
          <a:prstGeom prst="ellipse">
            <a:avLst/>
          </a:prstGeom>
          <a:solidFill>
            <a:srgbClr val="D4A843"/>
          </a:solidFill>
          <a:ln/>
          <a:effectLst>
            <a:outerShdw blurRad="101600" dist="50800" dir="16200000" algn="bl" rotWithShape="0">
              <a:srgbClr val="D4A843">
                <a:alpha val="2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840" b="1" dirty="0">
                <a:solidFill>
                  <a:srgbClr val="0F1B2D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2</a:t>
            </a:r>
            <a:endParaRPr lang="en-US" sz="840" dirty="0"/>
          </a:p>
        </p:txBody>
      </p:sp>
      <p:sp>
        <p:nvSpPr>
          <p:cNvPr id="15" name="Text 11"/>
          <p:cNvSpPr/>
          <p:nvPr/>
        </p:nvSpPr>
        <p:spPr>
          <a:xfrm>
            <a:off x="2332137" y="2382292"/>
            <a:ext cx="400050" cy="400050"/>
          </a:xfrm>
          <a:prstGeom prst="roundRect">
            <a:avLst>
              <a:gd name="adj" fmla="val 25079"/>
            </a:avLst>
          </a:prstGeom>
          <a:solidFill>
            <a:srgbClr val="2E7D4F"/>
          </a:solidFill>
          <a:ln w="9525">
            <a:solidFill>
              <a:srgbClr val="D4A843">
                <a:alpha val="30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56855" y="2507010"/>
            <a:ext cx="150465" cy="150465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2196298" y="2868662"/>
            <a:ext cx="671578" cy="2800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050"/>
              </a:lnSpc>
              <a:buNone/>
            </a:pPr>
            <a:r>
              <a:rPr lang="en-US" sz="840" b="1" dirty="0">
                <a:solidFill>
                  <a:srgbClr val="F0ECE4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Driver's</a:t>
            </a:r>
            <a:br>
              <a:rPr dirty="0"/>
            </a:br>
            <a:r>
              <a:rPr lang="en-US" sz="840" b="1" dirty="0">
                <a:solidFill>
                  <a:srgbClr val="F0ECE4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Education</a:t>
            </a:r>
            <a:endParaRPr lang="en-US" sz="840" dirty="0"/>
          </a:p>
        </p:txBody>
      </p:sp>
      <p:sp>
        <p:nvSpPr>
          <p:cNvPr id="18" name="Text 13"/>
          <p:cNvSpPr/>
          <p:nvPr/>
        </p:nvSpPr>
        <p:spPr>
          <a:xfrm>
            <a:off x="1958853" y="3178522"/>
            <a:ext cx="1146468" cy="1242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980"/>
              </a:lnSpc>
              <a:buNone/>
            </a:pPr>
            <a:r>
              <a:rPr lang="en-US" sz="700" dirty="0">
                <a:solidFill>
                  <a:srgbClr val="4CAF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 skills and confidence</a:t>
            </a:r>
            <a:endParaRPr lang="en-US" sz="700" dirty="0">
              <a:solidFill>
                <a:srgbClr val="4CAF50"/>
              </a:solidFill>
            </a:endParaRPr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>
            <a:alphaModFix amt="50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45789" y="1898758"/>
            <a:ext cx="132588" cy="132588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3777704" y="2082701"/>
            <a:ext cx="228600" cy="251460"/>
          </a:xfrm>
          <a:prstGeom prst="ellipse">
            <a:avLst/>
          </a:prstGeom>
          <a:solidFill>
            <a:srgbClr val="D4A843"/>
          </a:solidFill>
          <a:ln/>
          <a:effectLst>
            <a:outerShdw blurRad="101600" dist="50800" dir="16200000" algn="bl" rotWithShape="0">
              <a:srgbClr val="D4A843">
                <a:alpha val="2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840" b="1" dirty="0">
                <a:solidFill>
                  <a:srgbClr val="0F1B2D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3</a:t>
            </a:r>
            <a:endParaRPr lang="en-US" sz="840" dirty="0"/>
          </a:p>
        </p:txBody>
      </p:sp>
      <p:sp>
        <p:nvSpPr>
          <p:cNvPr id="21" name="Text 15"/>
          <p:cNvSpPr/>
          <p:nvPr/>
        </p:nvSpPr>
        <p:spPr>
          <a:xfrm>
            <a:off x="3691979" y="2382292"/>
            <a:ext cx="400050" cy="400050"/>
          </a:xfrm>
          <a:prstGeom prst="roundRect">
            <a:avLst>
              <a:gd name="adj" fmla="val 25079"/>
            </a:avLst>
          </a:prstGeom>
          <a:solidFill>
            <a:srgbClr val="2E7D4F"/>
          </a:solidFill>
          <a:ln w="9525">
            <a:solidFill>
              <a:srgbClr val="D4A843">
                <a:alpha val="30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16697" y="2507010"/>
            <a:ext cx="150465" cy="150465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3626193" y="2868662"/>
            <a:ext cx="603879" cy="2800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050"/>
              </a:lnSpc>
              <a:buNone/>
            </a:pPr>
            <a:r>
              <a:rPr lang="en-US" sz="840" b="1" dirty="0">
                <a:solidFill>
                  <a:srgbClr val="F0ECE4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Vehicle</a:t>
            </a:r>
            <a:br>
              <a:rPr dirty="0"/>
            </a:br>
            <a:r>
              <a:rPr lang="en-US" sz="840" b="1" dirty="0">
                <a:solidFill>
                  <a:srgbClr val="F0ECE4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Acquisition</a:t>
            </a:r>
            <a:endParaRPr lang="en-US" sz="840" dirty="0"/>
          </a:p>
        </p:txBody>
      </p:sp>
      <p:sp>
        <p:nvSpPr>
          <p:cNvPr id="24" name="Text 17"/>
          <p:cNvSpPr/>
          <p:nvPr/>
        </p:nvSpPr>
        <p:spPr>
          <a:xfrm>
            <a:off x="3309074" y="3178522"/>
            <a:ext cx="1165860" cy="2609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980"/>
              </a:lnSpc>
              <a:buNone/>
            </a:pPr>
            <a:r>
              <a:rPr lang="en-US" sz="700" dirty="0">
                <a:solidFill>
                  <a:srgbClr val="4CAF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Place clients in reliable vehicles</a:t>
            </a:r>
            <a:endParaRPr lang="en-US" sz="700" dirty="0">
              <a:solidFill>
                <a:srgbClr val="4CAF50"/>
              </a:solidFill>
            </a:endParaRPr>
          </a:p>
        </p:txBody>
      </p:sp>
      <p:pic>
        <p:nvPicPr>
          <p:cNvPr id="25" name="Image 5" descr="preencoded.png"/>
          <p:cNvPicPr>
            <a:picLocks noChangeAspect="1"/>
          </p:cNvPicPr>
          <p:nvPr/>
        </p:nvPicPr>
        <p:blipFill>
          <a:blip>
            <a:alphaModFix amt="50000"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05780" y="1898758"/>
            <a:ext cx="132588" cy="132588"/>
          </a:xfrm>
          <a:prstGeom prst="rect">
            <a:avLst/>
          </a:prstGeom>
        </p:spPr>
      </p:pic>
      <p:sp>
        <p:nvSpPr>
          <p:cNvPr id="26" name="Text 18"/>
          <p:cNvSpPr/>
          <p:nvPr/>
        </p:nvSpPr>
        <p:spPr>
          <a:xfrm>
            <a:off x="5137696" y="2082701"/>
            <a:ext cx="228600" cy="251460"/>
          </a:xfrm>
          <a:prstGeom prst="ellipse">
            <a:avLst/>
          </a:prstGeom>
          <a:solidFill>
            <a:srgbClr val="D4A843"/>
          </a:solidFill>
          <a:ln/>
          <a:effectLst>
            <a:outerShdw blurRad="101600" dist="50800" dir="16200000" algn="bl" rotWithShape="0">
              <a:srgbClr val="D4A843">
                <a:alpha val="2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840" b="1" dirty="0">
                <a:solidFill>
                  <a:srgbClr val="0F1B2D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4</a:t>
            </a:r>
            <a:endParaRPr lang="en-US" sz="840" dirty="0"/>
          </a:p>
        </p:txBody>
      </p:sp>
      <p:sp>
        <p:nvSpPr>
          <p:cNvPr id="27" name="Text 19"/>
          <p:cNvSpPr/>
          <p:nvPr/>
        </p:nvSpPr>
        <p:spPr>
          <a:xfrm>
            <a:off x="5051971" y="2382292"/>
            <a:ext cx="400050" cy="400050"/>
          </a:xfrm>
          <a:prstGeom prst="roundRect">
            <a:avLst>
              <a:gd name="adj" fmla="val 25079"/>
            </a:avLst>
          </a:prstGeom>
          <a:solidFill>
            <a:srgbClr val="2E7D4F"/>
          </a:solidFill>
          <a:ln w="9525">
            <a:solidFill>
              <a:srgbClr val="D4A843">
                <a:alpha val="30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8" name="Image 6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76689" y="2507010"/>
            <a:ext cx="150465" cy="150465"/>
          </a:xfrm>
          <a:prstGeom prst="rect">
            <a:avLst/>
          </a:prstGeom>
        </p:spPr>
      </p:pic>
      <p:sp>
        <p:nvSpPr>
          <p:cNvPr id="29" name="Text 20"/>
          <p:cNvSpPr/>
          <p:nvPr/>
        </p:nvSpPr>
        <p:spPr>
          <a:xfrm>
            <a:off x="4899962" y="2876253"/>
            <a:ext cx="719859" cy="2800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050"/>
              </a:lnSpc>
              <a:buNone/>
            </a:pPr>
            <a:r>
              <a:rPr lang="en-US" sz="840" b="1" dirty="0">
                <a:solidFill>
                  <a:srgbClr val="F0ECE4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Maintenance</a:t>
            </a:r>
            <a:br>
              <a:rPr dirty="0"/>
            </a:br>
            <a:r>
              <a:rPr lang="en-US" sz="840" b="1" dirty="0">
                <a:solidFill>
                  <a:srgbClr val="F0ECE4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Training</a:t>
            </a:r>
            <a:endParaRPr lang="en-US" sz="840" dirty="0"/>
          </a:p>
        </p:txBody>
      </p:sp>
      <p:sp>
        <p:nvSpPr>
          <p:cNvPr id="30" name="Text 21"/>
          <p:cNvSpPr/>
          <p:nvPr/>
        </p:nvSpPr>
        <p:spPr>
          <a:xfrm>
            <a:off x="4629894" y="3178522"/>
            <a:ext cx="1244203" cy="1242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980"/>
              </a:lnSpc>
              <a:buNone/>
            </a:pPr>
            <a:r>
              <a:rPr lang="en-US" sz="700" dirty="0">
                <a:solidFill>
                  <a:srgbClr val="4CAF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Teach hands-on vehicle care</a:t>
            </a:r>
            <a:endParaRPr lang="en-US" sz="700" dirty="0">
              <a:solidFill>
                <a:srgbClr val="4CAF50"/>
              </a:solidFill>
            </a:endParaRPr>
          </a:p>
        </p:txBody>
      </p:sp>
      <p:pic>
        <p:nvPicPr>
          <p:cNvPr id="31" name="Image 7" descr="preencoded.png"/>
          <p:cNvPicPr>
            <a:picLocks noChangeAspect="1"/>
          </p:cNvPicPr>
          <p:nvPr/>
        </p:nvPicPr>
        <p:blipFill>
          <a:blip>
            <a:alphaModFix amt="50000"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65623" y="1898758"/>
            <a:ext cx="132588" cy="132588"/>
          </a:xfrm>
          <a:prstGeom prst="rect">
            <a:avLst/>
          </a:prstGeom>
        </p:spPr>
      </p:pic>
      <p:sp>
        <p:nvSpPr>
          <p:cNvPr id="32" name="Text 22"/>
          <p:cNvSpPr/>
          <p:nvPr/>
        </p:nvSpPr>
        <p:spPr>
          <a:xfrm>
            <a:off x="6497538" y="2082701"/>
            <a:ext cx="228600" cy="251460"/>
          </a:xfrm>
          <a:prstGeom prst="ellipse">
            <a:avLst/>
          </a:prstGeom>
          <a:solidFill>
            <a:srgbClr val="D4A843"/>
          </a:solidFill>
          <a:ln/>
          <a:effectLst>
            <a:outerShdw blurRad="101600" dist="50800" dir="16200000" algn="bl" rotWithShape="0">
              <a:srgbClr val="D4A843">
                <a:alpha val="2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840" b="1" dirty="0">
                <a:solidFill>
                  <a:srgbClr val="0F1B2D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5</a:t>
            </a:r>
            <a:endParaRPr lang="en-US" sz="840" dirty="0"/>
          </a:p>
        </p:txBody>
      </p:sp>
      <p:sp>
        <p:nvSpPr>
          <p:cNvPr id="33" name="Text 23"/>
          <p:cNvSpPr/>
          <p:nvPr/>
        </p:nvSpPr>
        <p:spPr>
          <a:xfrm>
            <a:off x="6411813" y="2382292"/>
            <a:ext cx="400050" cy="400050"/>
          </a:xfrm>
          <a:prstGeom prst="roundRect">
            <a:avLst>
              <a:gd name="adj" fmla="val 25079"/>
            </a:avLst>
          </a:prstGeom>
          <a:solidFill>
            <a:srgbClr val="2E7D4F"/>
          </a:solidFill>
          <a:ln w="9525">
            <a:solidFill>
              <a:srgbClr val="D4A843">
                <a:alpha val="30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4" name="Image 8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36531" y="2507010"/>
            <a:ext cx="150465" cy="150465"/>
          </a:xfrm>
          <a:prstGeom prst="rect">
            <a:avLst/>
          </a:prstGeom>
        </p:spPr>
      </p:pic>
      <p:sp>
        <p:nvSpPr>
          <p:cNvPr id="35" name="Text 24"/>
          <p:cNvSpPr/>
          <p:nvPr/>
        </p:nvSpPr>
        <p:spPr>
          <a:xfrm>
            <a:off x="6355321" y="2868662"/>
            <a:ext cx="555610" cy="2800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050"/>
              </a:lnSpc>
              <a:buNone/>
            </a:pPr>
            <a:r>
              <a:rPr lang="en-US" sz="840" b="1" dirty="0">
                <a:solidFill>
                  <a:srgbClr val="F0ECE4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Insurance</a:t>
            </a:r>
            <a:br>
              <a:rPr dirty="0"/>
            </a:br>
            <a:r>
              <a:rPr lang="en-US" sz="840" b="1" dirty="0">
                <a:solidFill>
                  <a:srgbClr val="F0ECE4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Support</a:t>
            </a:r>
            <a:endParaRPr lang="en-US" sz="840" dirty="0"/>
          </a:p>
        </p:txBody>
      </p:sp>
      <p:sp>
        <p:nvSpPr>
          <p:cNvPr id="36" name="Text 25"/>
          <p:cNvSpPr/>
          <p:nvPr/>
        </p:nvSpPr>
        <p:spPr>
          <a:xfrm>
            <a:off x="6033128" y="3178522"/>
            <a:ext cx="1157273" cy="1242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980"/>
              </a:lnSpc>
              <a:buNone/>
            </a:pPr>
            <a:r>
              <a:rPr lang="en-US" sz="700" dirty="0">
                <a:solidFill>
                  <a:srgbClr val="4CAF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Navigate coverage options</a:t>
            </a:r>
            <a:endParaRPr lang="en-US" sz="700" dirty="0">
              <a:solidFill>
                <a:srgbClr val="4CAF50"/>
              </a:solidFill>
            </a:endParaRPr>
          </a:p>
        </p:txBody>
      </p:sp>
      <p:pic>
        <p:nvPicPr>
          <p:cNvPr id="37" name="Image 9" descr="preencoded.png"/>
          <p:cNvPicPr>
            <a:picLocks noChangeAspect="1"/>
          </p:cNvPicPr>
          <p:nvPr/>
        </p:nvPicPr>
        <p:blipFill>
          <a:blip>
            <a:alphaModFix amt="50000"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25614" y="1898758"/>
            <a:ext cx="132588" cy="132588"/>
          </a:xfrm>
          <a:prstGeom prst="rect">
            <a:avLst/>
          </a:prstGeom>
        </p:spPr>
      </p:pic>
      <p:sp>
        <p:nvSpPr>
          <p:cNvPr id="38" name="Text 26"/>
          <p:cNvSpPr/>
          <p:nvPr/>
        </p:nvSpPr>
        <p:spPr>
          <a:xfrm>
            <a:off x="7857530" y="2082701"/>
            <a:ext cx="228600" cy="251460"/>
          </a:xfrm>
          <a:prstGeom prst="ellipse">
            <a:avLst/>
          </a:prstGeom>
          <a:solidFill>
            <a:srgbClr val="D4A843"/>
          </a:solidFill>
          <a:ln/>
          <a:effectLst>
            <a:outerShdw blurRad="101600" dist="50800" dir="16200000" algn="bl" rotWithShape="0">
              <a:srgbClr val="D4A843">
                <a:alpha val="3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840" b="1" dirty="0">
                <a:solidFill>
                  <a:srgbClr val="0F1B2D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6</a:t>
            </a:r>
            <a:endParaRPr lang="en-US" sz="840" dirty="0"/>
          </a:p>
        </p:txBody>
      </p:sp>
      <p:sp>
        <p:nvSpPr>
          <p:cNvPr id="39" name="Text 27"/>
          <p:cNvSpPr/>
          <p:nvPr/>
        </p:nvSpPr>
        <p:spPr>
          <a:xfrm>
            <a:off x="7771805" y="2382292"/>
            <a:ext cx="400050" cy="400050"/>
          </a:xfrm>
          <a:prstGeom prst="roundRect">
            <a:avLst>
              <a:gd name="adj" fmla="val 25079"/>
            </a:avLst>
          </a:prstGeom>
          <a:gradFill rotWithShape="1">
            <a:gsLst>
              <a:gs pos="0">
                <a:srgbClr val="1A2940"/>
              </a:gs>
              <a:gs pos="100000">
                <a:srgbClr val="D4A843">
                  <a:alpha val="10000"/>
                </a:srgbClr>
              </a:gs>
            </a:gsLst>
            <a:lin ang="2700000" scaled="1"/>
          </a:gradFill>
          <a:ln w="9525">
            <a:solidFill>
              <a:srgbClr val="D4A843">
                <a:alpha val="50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0" name="Image 1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96523" y="2507010"/>
            <a:ext cx="150465" cy="150465"/>
          </a:xfrm>
          <a:prstGeom prst="rect">
            <a:avLst/>
          </a:prstGeom>
        </p:spPr>
      </p:pic>
      <p:sp>
        <p:nvSpPr>
          <p:cNvPr id="41" name="Text 28"/>
          <p:cNvSpPr/>
          <p:nvPr/>
        </p:nvSpPr>
        <p:spPr>
          <a:xfrm>
            <a:off x="7659142" y="2868662"/>
            <a:ext cx="625376" cy="133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050"/>
              </a:lnSpc>
              <a:buNone/>
            </a:pPr>
            <a:r>
              <a:rPr lang="en-US" sz="840" b="1" dirty="0">
                <a:solidFill>
                  <a:srgbClr val="D4A843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Sustainment</a:t>
            </a:r>
            <a:endParaRPr lang="en-US" sz="840" dirty="0"/>
          </a:p>
        </p:txBody>
      </p:sp>
      <p:sp>
        <p:nvSpPr>
          <p:cNvPr id="42" name="Text 29"/>
          <p:cNvSpPr/>
          <p:nvPr/>
        </p:nvSpPr>
        <p:spPr>
          <a:xfrm>
            <a:off x="7388900" y="3045172"/>
            <a:ext cx="1165860" cy="2609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980"/>
              </a:lnSpc>
              <a:buNone/>
            </a:pPr>
            <a:r>
              <a:rPr lang="en-US" sz="700" dirty="0">
                <a:solidFill>
                  <a:srgbClr val="4CAF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year of guaranteed insurance &amp; warranty</a:t>
            </a:r>
            <a:endParaRPr lang="en-US" sz="700" dirty="0">
              <a:solidFill>
                <a:srgbClr val="4CAF50"/>
              </a:solidFill>
            </a:endParaRPr>
          </a:p>
        </p:txBody>
      </p:sp>
      <p:sp>
        <p:nvSpPr>
          <p:cNvPr id="43" name="Text 30"/>
          <p:cNvSpPr/>
          <p:nvPr/>
        </p:nvSpPr>
        <p:spPr>
          <a:xfrm>
            <a:off x="169164" y="342900"/>
            <a:ext cx="8805672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75"/>
              </a:lnSpc>
              <a:spcAft>
                <a:spcPts val="450"/>
              </a:spcAft>
              <a:buNone/>
            </a:pPr>
            <a:r>
              <a:rPr lang="en-US" sz="2250" kern="0" spc="-30" dirty="0">
                <a:solidFill>
                  <a:srgbClr val="F0ECE4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A Complete Path to </a:t>
            </a:r>
            <a:r>
              <a:rPr lang="en-US" sz="2250" b="1" kern="0" spc="-30" dirty="0">
                <a:solidFill>
                  <a:srgbClr val="4CAF50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Independence</a:t>
            </a:r>
            <a:endParaRPr lang="en-US" sz="2250" dirty="0">
              <a:solidFill>
                <a:srgbClr val="4CAF50"/>
              </a:solidFill>
            </a:endParaRPr>
          </a:p>
        </p:txBody>
      </p:sp>
      <p:sp>
        <p:nvSpPr>
          <p:cNvPr id="44" name="Text 31"/>
          <p:cNvSpPr/>
          <p:nvPr/>
        </p:nvSpPr>
        <p:spPr>
          <a:xfrm>
            <a:off x="1995688" y="714375"/>
            <a:ext cx="5152474" cy="1924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15"/>
              </a:lnSpc>
              <a:buNone/>
            </a:pPr>
            <a:r>
              <a:rPr lang="en-US" sz="1010" dirty="0">
                <a:solidFill>
                  <a:srgbClr val="D4A8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Most organizations help make the first turn. </a:t>
            </a:r>
            <a:r>
              <a:rPr lang="en-US" sz="1010" b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Driven to Help navigates the full journey.</a:t>
            </a:r>
            <a:endParaRPr lang="en-US" sz="1010" dirty="0"/>
          </a:p>
        </p:txBody>
      </p:sp>
      <p:sp>
        <p:nvSpPr>
          <p:cNvPr id="45" name="Text 32"/>
          <p:cNvSpPr/>
          <p:nvPr/>
        </p:nvSpPr>
        <p:spPr>
          <a:xfrm>
            <a:off x="2965103" y="4573935"/>
            <a:ext cx="3213646" cy="283815"/>
          </a:xfrm>
          <a:prstGeom prst="roundRect">
            <a:avLst>
              <a:gd name="adj" fmla="val 20136"/>
            </a:avLst>
          </a:prstGeom>
          <a:solidFill>
            <a:srgbClr val="D4A843">
              <a:alpha val="8000"/>
            </a:srgbClr>
          </a:solidFill>
          <a:ln w="9525">
            <a:solidFill>
              <a:srgbClr val="D4A843">
                <a:alpha val="15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6" name="Image 11" descr="preencoded.png"/>
          <p:cNvPicPr>
            <a:picLocks noChangeAspect="1"/>
          </p:cNvPicPr>
          <p:nvPr/>
        </p:nvPicPr>
        <p:blipFill>
          <a:blip>
            <a:alphaModFix amt="70000"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27855" y="4649474"/>
            <a:ext cx="132588" cy="132588"/>
          </a:xfrm>
          <a:prstGeom prst="rect">
            <a:avLst/>
          </a:prstGeom>
        </p:spPr>
      </p:pic>
      <p:sp>
        <p:nvSpPr>
          <p:cNvPr id="47" name="Text 33"/>
          <p:cNvSpPr/>
          <p:nvPr/>
        </p:nvSpPr>
        <p:spPr>
          <a:xfrm>
            <a:off x="3264247" y="4640610"/>
            <a:ext cx="1077218" cy="1504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1185"/>
              </a:lnSpc>
              <a:buNone/>
            </a:pPr>
            <a:r>
              <a:rPr lang="en-US" sz="790" b="1" dirty="0">
                <a:solidFill>
                  <a:srgbClr val="4CAF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DTH JOURNEY</a:t>
            </a:r>
            <a:endParaRPr lang="en-US" sz="790" dirty="0">
              <a:solidFill>
                <a:srgbClr val="4CAF50"/>
              </a:solidFill>
            </a:endParaRPr>
          </a:p>
        </p:txBody>
      </p:sp>
      <p:sp>
        <p:nvSpPr>
          <p:cNvPr id="48" name="Text 34"/>
          <p:cNvSpPr/>
          <p:nvPr/>
        </p:nvSpPr>
        <p:spPr>
          <a:xfrm>
            <a:off x="4361736" y="4640610"/>
            <a:ext cx="38636" cy="1504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1185"/>
              </a:lnSpc>
              <a:buNone/>
            </a:pPr>
            <a:r>
              <a:rPr lang="en-US" sz="790" dirty="0">
                <a:solidFill>
                  <a:srgbClr val="D4A843">
                    <a:alpha val="3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</a:t>
            </a:r>
            <a:endParaRPr lang="en-US" sz="790" dirty="0"/>
          </a:p>
        </p:txBody>
      </p:sp>
      <p:sp>
        <p:nvSpPr>
          <p:cNvPr id="49" name="Text 35"/>
          <p:cNvSpPr/>
          <p:nvPr/>
        </p:nvSpPr>
        <p:spPr>
          <a:xfrm>
            <a:off x="4393198" y="4646265"/>
            <a:ext cx="1680984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1095"/>
              </a:lnSpc>
              <a:buNone/>
            </a:pPr>
            <a:r>
              <a:rPr lang="en-US" sz="730" dirty="0">
                <a:solidFill>
                  <a:srgbClr val="4CAF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First Step to Full Independence</a:t>
            </a:r>
            <a:endParaRPr lang="en-US" sz="730" dirty="0">
              <a:solidFill>
                <a:srgbClr val="4CAF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E18C31-3C88-138D-E940-B490B01A3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773321F-212E-5689-EFE2-C9D2A39D9DF8}"/>
              </a:ext>
            </a:extLst>
          </p:cNvPr>
          <p:cNvSpPr/>
          <p:nvPr/>
        </p:nvSpPr>
        <p:spPr>
          <a:xfrm>
            <a:off x="457200" y="372070"/>
            <a:ext cx="57150" cy="57150"/>
          </a:xfrm>
          <a:prstGeom prst="ellipse">
            <a:avLst/>
          </a:prstGeom>
          <a:solidFill>
            <a:srgbClr val="4CAF50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122BC6F7-6BE4-8702-31D5-34164281B32F}"/>
              </a:ext>
            </a:extLst>
          </p:cNvPr>
          <p:cNvSpPr/>
          <p:nvPr/>
        </p:nvSpPr>
        <p:spPr>
          <a:xfrm>
            <a:off x="557510" y="372070"/>
            <a:ext cx="57150" cy="57150"/>
          </a:xfrm>
          <a:prstGeom prst="ellipse">
            <a:avLst/>
          </a:prstGeom>
          <a:solidFill>
            <a:srgbClr val="4CAF50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F692DB0C-5193-8FAE-BBE6-9B82FD7AE5F9}"/>
              </a:ext>
            </a:extLst>
          </p:cNvPr>
          <p:cNvSpPr/>
          <p:nvPr/>
        </p:nvSpPr>
        <p:spPr>
          <a:xfrm>
            <a:off x="657820" y="372070"/>
            <a:ext cx="57150" cy="57150"/>
          </a:xfrm>
          <a:prstGeom prst="ellipse">
            <a:avLst/>
          </a:prstGeom>
          <a:solidFill>
            <a:srgbClr val="4CAF50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23568716-5AAE-CF17-28D0-B4E44AE4560E}"/>
              </a:ext>
            </a:extLst>
          </p:cNvPr>
          <p:cNvSpPr/>
          <p:nvPr/>
        </p:nvSpPr>
        <p:spPr>
          <a:xfrm>
            <a:off x="758130" y="372070"/>
            <a:ext cx="57150" cy="57150"/>
          </a:xfrm>
          <a:prstGeom prst="ellipse">
            <a:avLst/>
          </a:prstGeom>
          <a:solidFill>
            <a:srgbClr val="D5D0C7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E9D717CD-40E6-5EB3-7158-973676856265}"/>
              </a:ext>
            </a:extLst>
          </p:cNvPr>
          <p:cNvSpPr/>
          <p:nvPr/>
        </p:nvSpPr>
        <p:spPr>
          <a:xfrm>
            <a:off x="858441" y="372070"/>
            <a:ext cx="57150" cy="57150"/>
          </a:xfrm>
          <a:prstGeom prst="ellipse">
            <a:avLst/>
          </a:prstGeom>
          <a:solidFill>
            <a:srgbClr val="D5D0C7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066C8CE0-CFCD-372E-CD95-E3F9A9C272A9}"/>
              </a:ext>
            </a:extLst>
          </p:cNvPr>
          <p:cNvSpPr/>
          <p:nvPr/>
        </p:nvSpPr>
        <p:spPr>
          <a:xfrm>
            <a:off x="958751" y="372070"/>
            <a:ext cx="57150" cy="57150"/>
          </a:xfrm>
          <a:prstGeom prst="ellipse">
            <a:avLst/>
          </a:prstGeom>
          <a:solidFill>
            <a:srgbClr val="D5D0C7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1A940C6B-5AD4-8C8E-DFFC-3CB6F5B2D727}"/>
              </a:ext>
            </a:extLst>
          </p:cNvPr>
          <p:cNvSpPr/>
          <p:nvPr/>
        </p:nvSpPr>
        <p:spPr>
          <a:xfrm>
            <a:off x="366763" y="515541"/>
            <a:ext cx="8805672" cy="329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96"/>
              </a:lnSpc>
              <a:spcAft>
                <a:spcPts val="450"/>
              </a:spcAft>
              <a:buNone/>
            </a:pPr>
            <a:r>
              <a:rPr lang="en-US" sz="2360" b="1" kern="0" spc="-47" dirty="0">
                <a:solidFill>
                  <a:srgbClr val="2D2D2D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Building the Foundation</a:t>
            </a:r>
            <a:endParaRPr lang="en-US" sz="2360" dirty="0">
              <a:solidFill>
                <a:srgbClr val="2D2D2D"/>
              </a:solidFill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0E8D7927-E3A1-2A52-89DB-26A9BEFF8799}"/>
              </a:ext>
            </a:extLst>
          </p:cNvPr>
          <p:cNvSpPr/>
          <p:nvPr/>
        </p:nvSpPr>
        <p:spPr>
          <a:xfrm>
            <a:off x="401241" y="909239"/>
            <a:ext cx="5501342" cy="1924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15"/>
              </a:lnSpc>
              <a:buNone/>
            </a:pPr>
            <a:r>
              <a:rPr lang="en-US" sz="101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Programs that remove barriers and prepare clients for the road ahead.</a:t>
            </a:r>
            <a:endParaRPr lang="en-US" sz="1010" dirty="0">
              <a:solidFill>
                <a:srgbClr val="2D2D2D"/>
              </a:solidFill>
            </a:endParaRP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B408486E-DDD0-8015-3872-8F2FD2B358BE}"/>
              </a:ext>
            </a:extLst>
          </p:cNvPr>
          <p:cNvSpPr/>
          <p:nvPr/>
        </p:nvSpPr>
        <p:spPr>
          <a:xfrm>
            <a:off x="401241" y="1245989"/>
            <a:ext cx="457200" cy="21580"/>
          </a:xfrm>
          <a:prstGeom prst="roundRect">
            <a:avLst>
              <a:gd name="adj" fmla="val 64736"/>
            </a:avLst>
          </a:prstGeom>
          <a:solidFill>
            <a:srgbClr val="2E7D4F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24576472-B13C-EC17-AEF5-986B76418D66}"/>
              </a:ext>
            </a:extLst>
          </p:cNvPr>
          <p:cNvSpPr/>
          <p:nvPr/>
        </p:nvSpPr>
        <p:spPr>
          <a:xfrm>
            <a:off x="457200" y="1445121"/>
            <a:ext cx="2609404" cy="3200698"/>
          </a:xfrm>
          <a:prstGeom prst="roundRect">
            <a:avLst>
              <a:gd name="adj" fmla="val 4380"/>
            </a:avLst>
          </a:prstGeom>
          <a:solidFill>
            <a:srgbClr val="F5EFE6"/>
          </a:solidFill>
          <a:ln>
            <a:solidFill>
              <a:srgbClr val="2E7D4F"/>
            </a:solidFill>
          </a:ln>
          <a:effectLst>
            <a:outerShdw blurRad="114300" dist="13970" dir="5400000" algn="bl" rotWithShape="0">
              <a:srgbClr val="0F1B2D">
                <a:alpha val="7000"/>
              </a:srgbClr>
            </a:outerShdw>
          </a:effectLst>
        </p:spPr>
        <p:txBody>
          <a:bodyPr wrap="square" rtlCol="0" anchor="t"/>
          <a:lstStyle/>
          <a:p>
            <a:pPr marL="0" indent="0">
              <a:buNone/>
            </a:pPr>
            <a:endParaRPr lang="en-US" dirty="0">
              <a:solidFill>
                <a:srgbClr val="2D2D2D"/>
              </a:solidFill>
            </a:endParaRPr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D2DCD5DC-1631-41DF-0F61-A2FCAB1CEF00}"/>
              </a:ext>
            </a:extLst>
          </p:cNvPr>
          <p:cNvSpPr/>
          <p:nvPr/>
        </p:nvSpPr>
        <p:spPr>
          <a:xfrm>
            <a:off x="614660" y="2261232"/>
            <a:ext cx="2367424" cy="403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88"/>
              </a:lnSpc>
              <a:spcAft>
                <a:spcPts val="900"/>
              </a:spcAft>
              <a:buNone/>
            </a:pPr>
            <a:r>
              <a:rPr lang="en-US" sz="1240" b="1" kern="0" spc="-12" dirty="0">
                <a:solidFill>
                  <a:srgbClr val="2D2D2D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License Reinstatement Support</a:t>
            </a:r>
            <a:endParaRPr lang="en-US" sz="1240" dirty="0">
              <a:solidFill>
                <a:srgbClr val="2D2D2D"/>
              </a:solidFill>
            </a:endParaRPr>
          </a:p>
        </p:txBody>
      </p:sp>
      <p:sp>
        <p:nvSpPr>
          <p:cNvPr id="15" name="Text 12">
            <a:extLst>
              <a:ext uri="{FF2B5EF4-FFF2-40B4-BE49-F238E27FC236}">
                <a16:creationId xmlns:a16="http://schemas.microsoft.com/office/drawing/2014/main" id="{57CB6B84-73A5-B334-FB2C-AD710E8613EE}"/>
              </a:ext>
            </a:extLst>
          </p:cNvPr>
          <p:cNvSpPr/>
          <p:nvPr/>
        </p:nvSpPr>
        <p:spPr>
          <a:xfrm>
            <a:off x="857250" y="2549575"/>
            <a:ext cx="2020369" cy="462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95"/>
              </a:lnSpc>
              <a:buNone/>
            </a:pPr>
            <a:r>
              <a:rPr lang="en-US" sz="90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Court fee assistance and compliance plan development</a:t>
            </a:r>
            <a:endParaRPr lang="en-US" sz="900" dirty="0">
              <a:solidFill>
                <a:srgbClr val="2D2D2D"/>
              </a:solidFill>
            </a:endParaRPr>
          </a:p>
        </p:txBody>
      </p:sp>
      <p:sp>
        <p:nvSpPr>
          <p:cNvPr id="16" name="Text 13">
            <a:extLst>
              <a:ext uri="{FF2B5EF4-FFF2-40B4-BE49-F238E27FC236}">
                <a16:creationId xmlns:a16="http://schemas.microsoft.com/office/drawing/2014/main" id="{BE9A8F9A-41F8-9E2E-F44D-1F97518EC1A1}"/>
              </a:ext>
            </a:extLst>
          </p:cNvPr>
          <p:cNvSpPr/>
          <p:nvPr/>
        </p:nvSpPr>
        <p:spPr>
          <a:xfrm>
            <a:off x="857250" y="2990106"/>
            <a:ext cx="2020369" cy="462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95"/>
              </a:lnSpc>
              <a:buNone/>
            </a:pPr>
            <a:r>
              <a:rPr lang="en-US" sz="90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Step-by-step BMV navigation and documentation support</a:t>
            </a:r>
            <a:endParaRPr lang="en-US" sz="900" dirty="0">
              <a:solidFill>
                <a:srgbClr val="2D2D2D"/>
              </a:solidFill>
            </a:endParaRPr>
          </a:p>
        </p:txBody>
      </p:sp>
      <p:sp>
        <p:nvSpPr>
          <p:cNvPr id="17" name="Text 14">
            <a:extLst>
              <a:ext uri="{FF2B5EF4-FFF2-40B4-BE49-F238E27FC236}">
                <a16:creationId xmlns:a16="http://schemas.microsoft.com/office/drawing/2014/main" id="{4DC81CD4-DB7D-0060-C7AF-2967225C45F4}"/>
              </a:ext>
            </a:extLst>
          </p:cNvPr>
          <p:cNvSpPr/>
          <p:nvPr/>
        </p:nvSpPr>
        <p:spPr>
          <a:xfrm>
            <a:off x="857250" y="3430637"/>
            <a:ext cx="2020369" cy="462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95"/>
              </a:lnSpc>
              <a:buNone/>
            </a:pPr>
            <a:r>
              <a:rPr lang="en-US" sz="90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Personalized roadmaps to restore driving privileges</a:t>
            </a:r>
            <a:endParaRPr lang="en-US" sz="900" dirty="0">
              <a:solidFill>
                <a:srgbClr val="2D2D2D"/>
              </a:solidFill>
            </a:endParaRPr>
          </a:p>
        </p:txBody>
      </p:sp>
      <p:sp>
        <p:nvSpPr>
          <p:cNvPr id="18" name="Text 15">
            <a:extLst>
              <a:ext uri="{FF2B5EF4-FFF2-40B4-BE49-F238E27FC236}">
                <a16:creationId xmlns:a16="http://schemas.microsoft.com/office/drawing/2014/main" id="{95F6A2E3-162A-6A6C-E4AC-9B4FC275DC36}"/>
              </a:ext>
            </a:extLst>
          </p:cNvPr>
          <p:cNvSpPr/>
          <p:nvPr/>
        </p:nvSpPr>
        <p:spPr>
          <a:xfrm>
            <a:off x="685800" y="4162574"/>
            <a:ext cx="2152204" cy="9525"/>
          </a:xfrm>
          <a:prstGeom prst="rect">
            <a:avLst/>
          </a:prstGeom>
          <a:solidFill>
            <a:srgbClr val="E8E4DC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9" name="Image 1" descr="preencoded.png">
            <a:extLst>
              <a:ext uri="{FF2B5EF4-FFF2-40B4-BE49-F238E27FC236}">
                <a16:creationId xmlns:a16="http://schemas.microsoft.com/office/drawing/2014/main" id="{FC4ECD8D-E96A-9CA4-7447-081319A11EF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7085" y="4278520"/>
            <a:ext cx="132588" cy="132588"/>
          </a:xfrm>
          <a:prstGeom prst="rect">
            <a:avLst/>
          </a:prstGeom>
        </p:spPr>
      </p:pic>
      <p:sp>
        <p:nvSpPr>
          <p:cNvPr id="20" name="Text 16">
            <a:extLst>
              <a:ext uri="{FF2B5EF4-FFF2-40B4-BE49-F238E27FC236}">
                <a16:creationId xmlns:a16="http://schemas.microsoft.com/office/drawing/2014/main" id="{8F14251A-1BE0-9BF2-99D6-1EA4B8292108}"/>
              </a:ext>
            </a:extLst>
          </p:cNvPr>
          <p:cNvSpPr/>
          <p:nvPr/>
        </p:nvSpPr>
        <p:spPr>
          <a:xfrm>
            <a:off x="804118" y="4272409"/>
            <a:ext cx="1674927" cy="14481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140"/>
              </a:lnSpc>
              <a:buNone/>
            </a:pPr>
            <a:r>
              <a:rPr lang="en-US" sz="76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Courts, public defenders &amp; legal aid</a:t>
            </a:r>
            <a:endParaRPr lang="en-US" sz="760" dirty="0">
              <a:solidFill>
                <a:srgbClr val="2D2D2D"/>
              </a:solidFill>
            </a:endParaRPr>
          </a:p>
        </p:txBody>
      </p:sp>
      <p:sp>
        <p:nvSpPr>
          <p:cNvPr id="21" name="Text 17">
            <a:extLst>
              <a:ext uri="{FF2B5EF4-FFF2-40B4-BE49-F238E27FC236}">
                <a16:creationId xmlns:a16="http://schemas.microsoft.com/office/drawing/2014/main" id="{4A22564B-C5EB-F07A-7E4A-34D2E2505CC3}"/>
              </a:ext>
            </a:extLst>
          </p:cNvPr>
          <p:cNvSpPr/>
          <p:nvPr/>
        </p:nvSpPr>
        <p:spPr>
          <a:xfrm>
            <a:off x="3259929" y="1445121"/>
            <a:ext cx="2609404" cy="3200698"/>
          </a:xfrm>
          <a:prstGeom prst="roundRect">
            <a:avLst>
              <a:gd name="adj" fmla="val 4380"/>
            </a:avLst>
          </a:prstGeom>
          <a:solidFill>
            <a:srgbClr val="FFFFFF"/>
          </a:solidFill>
          <a:ln>
            <a:solidFill>
              <a:srgbClr val="2E7D4F"/>
            </a:solidFill>
          </a:ln>
          <a:effectLst>
            <a:outerShdw blurRad="114300" dist="13970" dir="5400000" algn="bl" rotWithShape="0">
              <a:srgbClr val="0F1B2D">
                <a:alpha val="7000"/>
              </a:srgbClr>
            </a:outerShdw>
          </a:effectLst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4" name="Text 19">
            <a:extLst>
              <a:ext uri="{FF2B5EF4-FFF2-40B4-BE49-F238E27FC236}">
                <a16:creationId xmlns:a16="http://schemas.microsoft.com/office/drawing/2014/main" id="{71ACE421-F32A-BC06-955A-B24993F66B91}"/>
              </a:ext>
            </a:extLst>
          </p:cNvPr>
          <p:cNvSpPr/>
          <p:nvPr/>
        </p:nvSpPr>
        <p:spPr>
          <a:xfrm>
            <a:off x="3288439" y="2268244"/>
            <a:ext cx="2367424" cy="188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488"/>
              </a:lnSpc>
              <a:spcAft>
                <a:spcPts val="900"/>
              </a:spcAft>
              <a:buNone/>
            </a:pPr>
            <a:r>
              <a:rPr lang="en-US" sz="1240" b="1" kern="0" spc="-12" dirty="0">
                <a:solidFill>
                  <a:srgbClr val="2D2D2D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Driver's Education</a:t>
            </a:r>
            <a:endParaRPr lang="en-US" sz="1240" dirty="0">
              <a:solidFill>
                <a:srgbClr val="2D2D2D"/>
              </a:solidFill>
            </a:endParaRPr>
          </a:p>
        </p:txBody>
      </p:sp>
      <p:sp>
        <p:nvSpPr>
          <p:cNvPr id="25" name="Text 20">
            <a:extLst>
              <a:ext uri="{FF2B5EF4-FFF2-40B4-BE49-F238E27FC236}">
                <a16:creationId xmlns:a16="http://schemas.microsoft.com/office/drawing/2014/main" id="{7EE9D965-6C3A-6BD6-CBE1-8935BE955634}"/>
              </a:ext>
            </a:extLst>
          </p:cNvPr>
          <p:cNvSpPr/>
          <p:nvPr/>
        </p:nvSpPr>
        <p:spPr>
          <a:xfrm>
            <a:off x="3667274" y="2549575"/>
            <a:ext cx="2020369" cy="462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95"/>
              </a:lnSpc>
              <a:buNone/>
            </a:pPr>
            <a:r>
              <a:rPr lang="en-US" sz="900" dirty="0">
                <a:solidFill>
                  <a:srgbClr val="3A3F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Classroom instruction covering rules, safety, and defensive driving</a:t>
            </a:r>
            <a:endParaRPr lang="en-US" sz="900" dirty="0"/>
          </a:p>
        </p:txBody>
      </p:sp>
      <p:sp>
        <p:nvSpPr>
          <p:cNvPr id="26" name="Text 21">
            <a:extLst>
              <a:ext uri="{FF2B5EF4-FFF2-40B4-BE49-F238E27FC236}">
                <a16:creationId xmlns:a16="http://schemas.microsoft.com/office/drawing/2014/main" id="{068D208A-5DA1-806C-8638-71D54C0E8A5F}"/>
              </a:ext>
            </a:extLst>
          </p:cNvPr>
          <p:cNvSpPr/>
          <p:nvPr/>
        </p:nvSpPr>
        <p:spPr>
          <a:xfrm>
            <a:off x="3667274" y="2990106"/>
            <a:ext cx="2020369" cy="462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95"/>
              </a:lnSpc>
              <a:buNone/>
            </a:pPr>
            <a:r>
              <a:rPr lang="en-US" sz="900" dirty="0">
                <a:solidFill>
                  <a:srgbClr val="3A3F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Behind-the-wheel training with licensed instructors</a:t>
            </a:r>
            <a:endParaRPr lang="en-US" sz="900" dirty="0"/>
          </a:p>
        </p:txBody>
      </p:sp>
      <p:sp>
        <p:nvSpPr>
          <p:cNvPr id="27" name="Text 22">
            <a:extLst>
              <a:ext uri="{FF2B5EF4-FFF2-40B4-BE49-F238E27FC236}">
                <a16:creationId xmlns:a16="http://schemas.microsoft.com/office/drawing/2014/main" id="{EBE3DE85-728D-0CD2-DA09-AEC197D725E2}"/>
              </a:ext>
            </a:extLst>
          </p:cNvPr>
          <p:cNvSpPr/>
          <p:nvPr/>
        </p:nvSpPr>
        <p:spPr>
          <a:xfrm>
            <a:off x="3667274" y="3430637"/>
            <a:ext cx="2020369" cy="462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95"/>
              </a:lnSpc>
              <a:buNone/>
            </a:pPr>
            <a:r>
              <a:rPr lang="en-US" sz="900" dirty="0">
                <a:solidFill>
                  <a:srgbClr val="3A3F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exam preparation and testing support</a:t>
            </a:r>
            <a:endParaRPr lang="en-US" sz="900" dirty="0"/>
          </a:p>
        </p:txBody>
      </p:sp>
      <p:sp>
        <p:nvSpPr>
          <p:cNvPr id="28" name="Text 23">
            <a:extLst>
              <a:ext uri="{FF2B5EF4-FFF2-40B4-BE49-F238E27FC236}">
                <a16:creationId xmlns:a16="http://schemas.microsoft.com/office/drawing/2014/main" id="{E7C4EB43-332A-11FA-DBEC-C91BAC902860}"/>
              </a:ext>
            </a:extLst>
          </p:cNvPr>
          <p:cNvSpPr/>
          <p:nvPr/>
        </p:nvSpPr>
        <p:spPr>
          <a:xfrm>
            <a:off x="3495824" y="4162574"/>
            <a:ext cx="2152204" cy="9525"/>
          </a:xfrm>
          <a:prstGeom prst="rect">
            <a:avLst/>
          </a:prstGeom>
          <a:solidFill>
            <a:srgbClr val="E8E4DC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9" name="Image 3" descr="preencoded.png">
            <a:extLst>
              <a:ext uri="{FF2B5EF4-FFF2-40B4-BE49-F238E27FC236}">
                <a16:creationId xmlns:a16="http://schemas.microsoft.com/office/drawing/2014/main" id="{75C0320A-8F6B-8129-F98E-6FFBB390E0F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67109" y="4278520"/>
            <a:ext cx="132588" cy="132588"/>
          </a:xfrm>
          <a:prstGeom prst="rect">
            <a:avLst/>
          </a:prstGeom>
        </p:spPr>
      </p:pic>
      <p:sp>
        <p:nvSpPr>
          <p:cNvPr id="30" name="Text 24">
            <a:extLst>
              <a:ext uri="{FF2B5EF4-FFF2-40B4-BE49-F238E27FC236}">
                <a16:creationId xmlns:a16="http://schemas.microsoft.com/office/drawing/2014/main" id="{7CA9849F-1CB0-BA9C-71E9-B8AA2C8E4EA6}"/>
              </a:ext>
            </a:extLst>
          </p:cNvPr>
          <p:cNvSpPr/>
          <p:nvPr/>
        </p:nvSpPr>
        <p:spPr>
          <a:xfrm>
            <a:off x="3614142" y="4272409"/>
            <a:ext cx="1716018" cy="14481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140"/>
              </a:lnSpc>
              <a:buNone/>
            </a:pPr>
            <a:r>
              <a:rPr lang="en-US" sz="76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Licensed driving school partnerships</a:t>
            </a:r>
            <a:endParaRPr lang="en-US" sz="760" dirty="0">
              <a:solidFill>
                <a:srgbClr val="2D2D2D"/>
              </a:solidFill>
            </a:endParaRPr>
          </a:p>
        </p:txBody>
      </p:sp>
      <p:sp>
        <p:nvSpPr>
          <p:cNvPr id="31" name="Text 25">
            <a:extLst>
              <a:ext uri="{FF2B5EF4-FFF2-40B4-BE49-F238E27FC236}">
                <a16:creationId xmlns:a16="http://schemas.microsoft.com/office/drawing/2014/main" id="{71DF2DBD-2F37-2556-498B-6E534AD7D884}"/>
              </a:ext>
            </a:extLst>
          </p:cNvPr>
          <p:cNvSpPr/>
          <p:nvPr/>
        </p:nvSpPr>
        <p:spPr>
          <a:xfrm>
            <a:off x="6072332" y="1447204"/>
            <a:ext cx="2609552" cy="3200698"/>
          </a:xfrm>
          <a:prstGeom prst="roundRect">
            <a:avLst>
              <a:gd name="adj" fmla="val 4380"/>
            </a:avLst>
          </a:prstGeom>
          <a:solidFill>
            <a:srgbClr val="FFFFFF"/>
          </a:solidFill>
          <a:ln>
            <a:solidFill>
              <a:srgbClr val="2E7D4F"/>
            </a:solidFill>
          </a:ln>
          <a:effectLst>
            <a:outerShdw blurRad="114300" dist="13970" dir="5400000" algn="bl" rotWithShape="0">
              <a:srgbClr val="0F1B2D">
                <a:alpha val="7000"/>
              </a:srgbClr>
            </a:outerShdw>
          </a:effectLst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4" name="Text 27">
            <a:extLst>
              <a:ext uri="{FF2B5EF4-FFF2-40B4-BE49-F238E27FC236}">
                <a16:creationId xmlns:a16="http://schemas.microsoft.com/office/drawing/2014/main" id="{C1D1D9CC-2AC3-6A1E-EC8D-4394693242AA}"/>
              </a:ext>
            </a:extLst>
          </p:cNvPr>
          <p:cNvSpPr/>
          <p:nvPr/>
        </p:nvSpPr>
        <p:spPr>
          <a:xfrm>
            <a:off x="6193314" y="2262717"/>
            <a:ext cx="2367588" cy="188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488"/>
              </a:lnSpc>
              <a:spcAft>
                <a:spcPts val="900"/>
              </a:spcAft>
              <a:buNone/>
            </a:pPr>
            <a:r>
              <a:rPr lang="en-US" sz="1240" b="1" kern="0" spc="-12" dirty="0">
                <a:solidFill>
                  <a:srgbClr val="2D2D2D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Vehicle Acquisition</a:t>
            </a:r>
          </a:p>
        </p:txBody>
      </p:sp>
      <p:sp>
        <p:nvSpPr>
          <p:cNvPr id="35" name="Text 28">
            <a:extLst>
              <a:ext uri="{FF2B5EF4-FFF2-40B4-BE49-F238E27FC236}">
                <a16:creationId xmlns:a16="http://schemas.microsoft.com/office/drawing/2014/main" id="{547C4DE1-1C4F-2EF9-BECE-A85B38555B52}"/>
              </a:ext>
            </a:extLst>
          </p:cNvPr>
          <p:cNvSpPr/>
          <p:nvPr/>
        </p:nvSpPr>
        <p:spPr>
          <a:xfrm>
            <a:off x="6488426" y="2855663"/>
            <a:ext cx="2020520" cy="6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395"/>
              </a:lnSpc>
            </a:pPr>
            <a:r>
              <a:rPr lang="en-US" sz="900" dirty="0">
                <a:solidFill>
                  <a:srgbClr val="3A3F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Vehicle sourcing through community donations, auctions, and dealer partnerships</a:t>
            </a:r>
          </a:p>
          <a:p>
            <a:pPr marL="0" indent="0" algn="l">
              <a:lnSpc>
                <a:spcPts val="1395"/>
              </a:lnSpc>
              <a:buNone/>
            </a:pPr>
            <a:endParaRPr lang="en-US" sz="900" dirty="0">
              <a:solidFill>
                <a:srgbClr val="3A3F4B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36" name="Text 29">
            <a:extLst>
              <a:ext uri="{FF2B5EF4-FFF2-40B4-BE49-F238E27FC236}">
                <a16:creationId xmlns:a16="http://schemas.microsoft.com/office/drawing/2014/main" id="{5004E7CB-A309-6181-71B8-DEA9C2B1F7F6}"/>
              </a:ext>
            </a:extLst>
          </p:cNvPr>
          <p:cNvSpPr/>
          <p:nvPr/>
        </p:nvSpPr>
        <p:spPr>
          <a:xfrm>
            <a:off x="6488426" y="2571750"/>
            <a:ext cx="2020520" cy="462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95"/>
              </a:lnSpc>
              <a:buNone/>
            </a:pPr>
            <a:r>
              <a:rPr lang="en-US" sz="900" dirty="0">
                <a:solidFill>
                  <a:srgbClr val="3A3F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Finalize client’s vehicle requirements</a:t>
            </a:r>
          </a:p>
        </p:txBody>
      </p:sp>
      <p:sp>
        <p:nvSpPr>
          <p:cNvPr id="38" name="Text 31">
            <a:extLst>
              <a:ext uri="{FF2B5EF4-FFF2-40B4-BE49-F238E27FC236}">
                <a16:creationId xmlns:a16="http://schemas.microsoft.com/office/drawing/2014/main" id="{76BD669B-A801-7681-E5C8-E96008293AD3}"/>
              </a:ext>
            </a:extLst>
          </p:cNvPr>
          <p:cNvSpPr/>
          <p:nvPr/>
        </p:nvSpPr>
        <p:spPr>
          <a:xfrm>
            <a:off x="6305848" y="4162574"/>
            <a:ext cx="2152352" cy="9525"/>
          </a:xfrm>
          <a:prstGeom prst="rect">
            <a:avLst/>
          </a:prstGeom>
          <a:solidFill>
            <a:srgbClr val="E8E4DC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9" name="Image 5" descr="preencoded.png">
            <a:extLst>
              <a:ext uri="{FF2B5EF4-FFF2-40B4-BE49-F238E27FC236}">
                <a16:creationId xmlns:a16="http://schemas.microsoft.com/office/drawing/2014/main" id="{B2B223C6-5993-2B1F-2116-8C548FEBA1E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7133" y="4278520"/>
            <a:ext cx="132588" cy="132588"/>
          </a:xfrm>
          <a:prstGeom prst="rect">
            <a:avLst/>
          </a:prstGeom>
        </p:spPr>
      </p:pic>
      <p:sp>
        <p:nvSpPr>
          <p:cNvPr id="40" name="Text 32">
            <a:extLst>
              <a:ext uri="{FF2B5EF4-FFF2-40B4-BE49-F238E27FC236}">
                <a16:creationId xmlns:a16="http://schemas.microsoft.com/office/drawing/2014/main" id="{93DFC21B-46D8-BB83-C9FA-066E66A65982}"/>
              </a:ext>
            </a:extLst>
          </p:cNvPr>
          <p:cNvSpPr/>
          <p:nvPr/>
        </p:nvSpPr>
        <p:spPr>
          <a:xfrm>
            <a:off x="6424166" y="4272409"/>
            <a:ext cx="2199456" cy="14481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140"/>
              </a:lnSpc>
              <a:buNone/>
            </a:pPr>
            <a:r>
              <a:rPr lang="en-US" sz="76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Sinclair Community College &amp; local auto shops</a:t>
            </a:r>
            <a:endParaRPr lang="en-US" sz="760" dirty="0">
              <a:solidFill>
                <a:srgbClr val="2D2D2D"/>
              </a:solidFill>
            </a:endParaRPr>
          </a:p>
        </p:txBody>
      </p:sp>
      <p:pic>
        <p:nvPicPr>
          <p:cNvPr id="41" name="Image 6" descr="preencoded.png">
            <a:extLst>
              <a:ext uri="{FF2B5EF4-FFF2-40B4-BE49-F238E27FC236}">
                <a16:creationId xmlns:a16="http://schemas.microsoft.com/office/drawing/2014/main" id="{8B24F0EE-693D-7A5A-3EB7-E625BE2A666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0589" y="4834234"/>
            <a:ext cx="132588" cy="132588"/>
          </a:xfrm>
          <a:prstGeom prst="rect">
            <a:avLst/>
          </a:prstGeom>
        </p:spPr>
      </p:pic>
      <p:sp>
        <p:nvSpPr>
          <p:cNvPr id="42" name="Text 33">
            <a:extLst>
              <a:ext uri="{FF2B5EF4-FFF2-40B4-BE49-F238E27FC236}">
                <a16:creationId xmlns:a16="http://schemas.microsoft.com/office/drawing/2014/main" id="{7FBF0A07-8ADD-4859-D623-699639A98D55}"/>
              </a:ext>
            </a:extLst>
          </p:cNvPr>
          <p:cNvSpPr/>
          <p:nvPr/>
        </p:nvSpPr>
        <p:spPr>
          <a:xfrm>
            <a:off x="6896437" y="4809613"/>
            <a:ext cx="1886277" cy="1504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185"/>
              </a:lnSpc>
              <a:buNone/>
            </a:pPr>
            <a:r>
              <a:rPr lang="en-US" sz="790" i="1" dirty="0">
                <a:solidFill>
                  <a:srgbClr val="3A3F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                             DTH Programs 3 - 6</a:t>
            </a:r>
            <a:endParaRPr lang="en-US" sz="790" dirty="0"/>
          </a:p>
        </p:txBody>
      </p:sp>
      <p:sp>
        <p:nvSpPr>
          <p:cNvPr id="43" name="Text 34">
            <a:extLst>
              <a:ext uri="{FF2B5EF4-FFF2-40B4-BE49-F238E27FC236}">
                <a16:creationId xmlns:a16="http://schemas.microsoft.com/office/drawing/2014/main" id="{0FC89650-2DF3-7672-3A0F-C751D8B7132F}"/>
              </a:ext>
            </a:extLst>
          </p:cNvPr>
          <p:cNvSpPr/>
          <p:nvPr/>
        </p:nvSpPr>
        <p:spPr>
          <a:xfrm>
            <a:off x="514350" y="4830300"/>
            <a:ext cx="930533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095"/>
              </a:lnSpc>
              <a:buNone/>
            </a:pPr>
            <a:r>
              <a:rPr lang="en-US" sz="730" b="1" dirty="0">
                <a:solidFill>
                  <a:srgbClr val="2E7D4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DRIVEN TO HELP</a:t>
            </a:r>
            <a:endParaRPr lang="en-US" sz="730" dirty="0">
              <a:solidFill>
                <a:srgbClr val="2E7D4F"/>
              </a:solidFill>
            </a:endParaRPr>
          </a:p>
        </p:txBody>
      </p:sp>
      <p:sp>
        <p:nvSpPr>
          <p:cNvPr id="44" name="Text 35">
            <a:extLst>
              <a:ext uri="{FF2B5EF4-FFF2-40B4-BE49-F238E27FC236}">
                <a16:creationId xmlns:a16="http://schemas.microsoft.com/office/drawing/2014/main" id="{ACFCC4B4-E038-47E5-A8C7-1677D0992023}"/>
              </a:ext>
            </a:extLst>
          </p:cNvPr>
          <p:cNvSpPr/>
          <p:nvPr/>
        </p:nvSpPr>
        <p:spPr>
          <a:xfrm>
            <a:off x="457200" y="1445121"/>
            <a:ext cx="2609402" cy="29170"/>
          </a:xfrm>
          <a:custGeom>
            <a:avLst/>
            <a:gdLst/>
            <a:ahLst/>
            <a:cxnLst/>
            <a:rect l="l" t="t" r="r" b="b"/>
            <a:pathLst>
              <a:path w="2609402" h="29170">
                <a:moveTo>
                  <a:pt x="114300" y="0"/>
                </a:moveTo>
                <a:lnTo>
                  <a:pt x="2495102" y="0"/>
                </a:lnTo>
                <a:lnTo>
                  <a:pt x="2523742" y="3646"/>
                </a:lnTo>
                <a:lnTo>
                  <a:pt x="2535276" y="7293"/>
                </a:lnTo>
                <a:lnTo>
                  <a:pt x="2543897" y="10939"/>
                </a:lnTo>
                <a:lnTo>
                  <a:pt x="2550972" y="14585"/>
                </a:lnTo>
                <a:lnTo>
                  <a:pt x="2557032" y="18231"/>
                </a:lnTo>
                <a:lnTo>
                  <a:pt x="2562353" y="21878"/>
                </a:lnTo>
                <a:lnTo>
                  <a:pt x="2567098" y="25524"/>
                </a:lnTo>
                <a:lnTo>
                  <a:pt x="2571374" y="29170"/>
                </a:lnTo>
                <a:lnTo>
                  <a:pt x="38028" y="29170"/>
                </a:lnTo>
                <a:lnTo>
                  <a:pt x="42305" y="25524"/>
                </a:lnTo>
                <a:lnTo>
                  <a:pt x="47050" y="21878"/>
                </a:lnTo>
                <a:lnTo>
                  <a:pt x="52370" y="18231"/>
                </a:lnTo>
                <a:lnTo>
                  <a:pt x="58430" y="14585"/>
                </a:lnTo>
                <a:lnTo>
                  <a:pt x="65505" y="10939"/>
                </a:lnTo>
                <a:lnTo>
                  <a:pt x="74127" y="7293"/>
                </a:lnTo>
                <a:lnTo>
                  <a:pt x="85660" y="3646"/>
                </a:lnTo>
                <a:close/>
              </a:path>
            </a:pathLst>
          </a:custGeom>
          <a:solidFill>
            <a:srgbClr val="2E7D4F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5" name="Text 36">
            <a:extLst>
              <a:ext uri="{FF2B5EF4-FFF2-40B4-BE49-F238E27FC236}">
                <a16:creationId xmlns:a16="http://schemas.microsoft.com/office/drawing/2014/main" id="{BF868D72-5B98-226D-52A6-D18E42C74EC5}"/>
              </a:ext>
            </a:extLst>
          </p:cNvPr>
          <p:cNvSpPr/>
          <p:nvPr/>
        </p:nvSpPr>
        <p:spPr>
          <a:xfrm>
            <a:off x="685800" y="2649904"/>
            <a:ext cx="57150" cy="57150"/>
          </a:xfrm>
          <a:prstGeom prst="ellipse">
            <a:avLst/>
          </a:prstGeom>
          <a:solidFill>
            <a:srgbClr val="4CAF50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6" name="Text 37">
            <a:extLst>
              <a:ext uri="{FF2B5EF4-FFF2-40B4-BE49-F238E27FC236}">
                <a16:creationId xmlns:a16="http://schemas.microsoft.com/office/drawing/2014/main" id="{640840DF-337B-B7E9-E81E-D54916F8ED24}"/>
              </a:ext>
            </a:extLst>
          </p:cNvPr>
          <p:cNvSpPr/>
          <p:nvPr/>
        </p:nvSpPr>
        <p:spPr>
          <a:xfrm>
            <a:off x="685800" y="3090436"/>
            <a:ext cx="57150" cy="57150"/>
          </a:xfrm>
          <a:prstGeom prst="ellipse">
            <a:avLst/>
          </a:prstGeom>
          <a:solidFill>
            <a:srgbClr val="4CAF50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7" name="Text 38">
            <a:extLst>
              <a:ext uri="{FF2B5EF4-FFF2-40B4-BE49-F238E27FC236}">
                <a16:creationId xmlns:a16="http://schemas.microsoft.com/office/drawing/2014/main" id="{CF7A3BB1-5F60-202E-1B32-E545FCCC9899}"/>
              </a:ext>
            </a:extLst>
          </p:cNvPr>
          <p:cNvSpPr/>
          <p:nvPr/>
        </p:nvSpPr>
        <p:spPr>
          <a:xfrm>
            <a:off x="685800" y="3530967"/>
            <a:ext cx="57150" cy="57150"/>
          </a:xfrm>
          <a:prstGeom prst="ellipse">
            <a:avLst/>
          </a:prstGeom>
          <a:solidFill>
            <a:srgbClr val="4CAF50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8" name="Text 39">
            <a:extLst>
              <a:ext uri="{FF2B5EF4-FFF2-40B4-BE49-F238E27FC236}">
                <a16:creationId xmlns:a16="http://schemas.microsoft.com/office/drawing/2014/main" id="{97D04BAC-50D3-DC96-AE96-CF292C1E176F}"/>
              </a:ext>
            </a:extLst>
          </p:cNvPr>
          <p:cNvSpPr/>
          <p:nvPr/>
        </p:nvSpPr>
        <p:spPr>
          <a:xfrm>
            <a:off x="3267224" y="1445121"/>
            <a:ext cx="2609402" cy="29170"/>
          </a:xfrm>
          <a:custGeom>
            <a:avLst/>
            <a:gdLst/>
            <a:ahLst/>
            <a:cxnLst/>
            <a:rect l="l" t="t" r="r" b="b"/>
            <a:pathLst>
              <a:path w="2609402" h="29170">
                <a:moveTo>
                  <a:pt x="114300" y="0"/>
                </a:moveTo>
                <a:lnTo>
                  <a:pt x="2495102" y="0"/>
                </a:lnTo>
                <a:lnTo>
                  <a:pt x="2523742" y="3646"/>
                </a:lnTo>
                <a:lnTo>
                  <a:pt x="2535276" y="7293"/>
                </a:lnTo>
                <a:lnTo>
                  <a:pt x="2543897" y="10939"/>
                </a:lnTo>
                <a:lnTo>
                  <a:pt x="2550972" y="14585"/>
                </a:lnTo>
                <a:lnTo>
                  <a:pt x="2557032" y="18231"/>
                </a:lnTo>
                <a:lnTo>
                  <a:pt x="2562353" y="21878"/>
                </a:lnTo>
                <a:lnTo>
                  <a:pt x="2567098" y="25524"/>
                </a:lnTo>
                <a:lnTo>
                  <a:pt x="2571374" y="29170"/>
                </a:lnTo>
                <a:lnTo>
                  <a:pt x="38028" y="29170"/>
                </a:lnTo>
                <a:lnTo>
                  <a:pt x="42305" y="25524"/>
                </a:lnTo>
                <a:lnTo>
                  <a:pt x="47050" y="21878"/>
                </a:lnTo>
                <a:lnTo>
                  <a:pt x="52370" y="18231"/>
                </a:lnTo>
                <a:lnTo>
                  <a:pt x="58430" y="14585"/>
                </a:lnTo>
                <a:lnTo>
                  <a:pt x="65505" y="10939"/>
                </a:lnTo>
                <a:lnTo>
                  <a:pt x="74127" y="7293"/>
                </a:lnTo>
                <a:lnTo>
                  <a:pt x="85660" y="3646"/>
                </a:lnTo>
                <a:close/>
              </a:path>
            </a:pathLst>
          </a:custGeom>
          <a:solidFill>
            <a:srgbClr val="2E7D4F"/>
          </a:solidFill>
          <a:ln>
            <a:solidFill>
              <a:srgbClr val="2E7D4F"/>
            </a:solidFill>
          </a:ln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9" name="Text 40">
            <a:extLst>
              <a:ext uri="{FF2B5EF4-FFF2-40B4-BE49-F238E27FC236}">
                <a16:creationId xmlns:a16="http://schemas.microsoft.com/office/drawing/2014/main" id="{35FF74F2-56C6-F3DC-8AD2-BBA3093B625B}"/>
              </a:ext>
            </a:extLst>
          </p:cNvPr>
          <p:cNvSpPr/>
          <p:nvPr/>
        </p:nvSpPr>
        <p:spPr>
          <a:xfrm>
            <a:off x="3495824" y="2649904"/>
            <a:ext cx="57150" cy="57150"/>
          </a:xfrm>
          <a:prstGeom prst="ellipse">
            <a:avLst/>
          </a:prstGeom>
          <a:solidFill>
            <a:srgbClr val="4CAF50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0" name="Text 41">
            <a:extLst>
              <a:ext uri="{FF2B5EF4-FFF2-40B4-BE49-F238E27FC236}">
                <a16:creationId xmlns:a16="http://schemas.microsoft.com/office/drawing/2014/main" id="{C7F8C516-02CC-D48D-7D35-948C48B2B71A}"/>
              </a:ext>
            </a:extLst>
          </p:cNvPr>
          <p:cNvSpPr/>
          <p:nvPr/>
        </p:nvSpPr>
        <p:spPr>
          <a:xfrm>
            <a:off x="3495824" y="3090436"/>
            <a:ext cx="57150" cy="57150"/>
          </a:xfrm>
          <a:prstGeom prst="ellipse">
            <a:avLst/>
          </a:prstGeom>
          <a:solidFill>
            <a:srgbClr val="4CAF50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1" name="Text 42">
            <a:extLst>
              <a:ext uri="{FF2B5EF4-FFF2-40B4-BE49-F238E27FC236}">
                <a16:creationId xmlns:a16="http://schemas.microsoft.com/office/drawing/2014/main" id="{8088DFC6-BA84-D72B-0DE8-9B6CC438BE02}"/>
              </a:ext>
            </a:extLst>
          </p:cNvPr>
          <p:cNvSpPr/>
          <p:nvPr/>
        </p:nvSpPr>
        <p:spPr>
          <a:xfrm>
            <a:off x="3495824" y="3530967"/>
            <a:ext cx="57150" cy="57150"/>
          </a:xfrm>
          <a:prstGeom prst="ellipse">
            <a:avLst/>
          </a:prstGeom>
          <a:solidFill>
            <a:srgbClr val="4CAF50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2" name="Text 43">
            <a:extLst>
              <a:ext uri="{FF2B5EF4-FFF2-40B4-BE49-F238E27FC236}">
                <a16:creationId xmlns:a16="http://schemas.microsoft.com/office/drawing/2014/main" id="{F7BE2AF1-B076-EE2A-97E2-087A3360ADF4}"/>
              </a:ext>
            </a:extLst>
          </p:cNvPr>
          <p:cNvSpPr/>
          <p:nvPr/>
        </p:nvSpPr>
        <p:spPr>
          <a:xfrm>
            <a:off x="6077248" y="1445121"/>
            <a:ext cx="2609555" cy="29170"/>
          </a:xfrm>
          <a:custGeom>
            <a:avLst/>
            <a:gdLst/>
            <a:ahLst/>
            <a:cxnLst/>
            <a:rect l="l" t="t" r="r" b="b"/>
            <a:pathLst>
              <a:path w="2609555" h="29170">
                <a:moveTo>
                  <a:pt x="114300" y="0"/>
                </a:moveTo>
                <a:lnTo>
                  <a:pt x="2495255" y="0"/>
                </a:lnTo>
                <a:lnTo>
                  <a:pt x="2523895" y="3646"/>
                </a:lnTo>
                <a:lnTo>
                  <a:pt x="2535428" y="7293"/>
                </a:lnTo>
                <a:lnTo>
                  <a:pt x="2544050" y="10939"/>
                </a:lnTo>
                <a:lnTo>
                  <a:pt x="2551125" y="14585"/>
                </a:lnTo>
                <a:lnTo>
                  <a:pt x="2557185" y="18231"/>
                </a:lnTo>
                <a:lnTo>
                  <a:pt x="2562505" y="21878"/>
                </a:lnTo>
                <a:lnTo>
                  <a:pt x="2567250" y="25524"/>
                </a:lnTo>
                <a:lnTo>
                  <a:pt x="2571527" y="29170"/>
                </a:lnTo>
                <a:lnTo>
                  <a:pt x="38028" y="29170"/>
                </a:lnTo>
                <a:lnTo>
                  <a:pt x="42305" y="25524"/>
                </a:lnTo>
                <a:lnTo>
                  <a:pt x="47050" y="21878"/>
                </a:lnTo>
                <a:lnTo>
                  <a:pt x="52370" y="18231"/>
                </a:lnTo>
                <a:lnTo>
                  <a:pt x="58430" y="14585"/>
                </a:lnTo>
                <a:lnTo>
                  <a:pt x="65505" y="10939"/>
                </a:lnTo>
                <a:lnTo>
                  <a:pt x="74127" y="7293"/>
                </a:lnTo>
                <a:lnTo>
                  <a:pt x="85660" y="3646"/>
                </a:lnTo>
                <a:close/>
              </a:path>
            </a:pathLst>
          </a:custGeom>
          <a:solidFill>
            <a:srgbClr val="2E7D4F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3" name="Text 44">
            <a:extLst>
              <a:ext uri="{FF2B5EF4-FFF2-40B4-BE49-F238E27FC236}">
                <a16:creationId xmlns:a16="http://schemas.microsoft.com/office/drawing/2014/main" id="{7EEF37F2-0B16-C52A-F15E-8A472F9F7A20}"/>
              </a:ext>
            </a:extLst>
          </p:cNvPr>
          <p:cNvSpPr/>
          <p:nvPr/>
        </p:nvSpPr>
        <p:spPr>
          <a:xfrm>
            <a:off x="6305848" y="2649904"/>
            <a:ext cx="57150" cy="57150"/>
          </a:xfrm>
          <a:prstGeom prst="ellipse">
            <a:avLst/>
          </a:prstGeom>
          <a:solidFill>
            <a:srgbClr val="4CAF50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4" name="Text 45">
            <a:extLst>
              <a:ext uri="{FF2B5EF4-FFF2-40B4-BE49-F238E27FC236}">
                <a16:creationId xmlns:a16="http://schemas.microsoft.com/office/drawing/2014/main" id="{C32E5D3B-2C97-EC70-8F7B-32A005194499}"/>
              </a:ext>
            </a:extLst>
          </p:cNvPr>
          <p:cNvSpPr/>
          <p:nvPr/>
        </p:nvSpPr>
        <p:spPr>
          <a:xfrm>
            <a:off x="6305848" y="2928769"/>
            <a:ext cx="57150" cy="57150"/>
          </a:xfrm>
          <a:prstGeom prst="ellipse">
            <a:avLst/>
          </a:prstGeom>
          <a:solidFill>
            <a:srgbClr val="4CAF50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6" name="Text 6">
            <a:extLst>
              <a:ext uri="{FF2B5EF4-FFF2-40B4-BE49-F238E27FC236}">
                <a16:creationId xmlns:a16="http://schemas.microsoft.com/office/drawing/2014/main" id="{78622C64-6752-BAF4-25D3-1ABE83424242}"/>
              </a:ext>
            </a:extLst>
          </p:cNvPr>
          <p:cNvSpPr/>
          <p:nvPr/>
        </p:nvSpPr>
        <p:spPr>
          <a:xfrm>
            <a:off x="500360" y="1505067"/>
            <a:ext cx="228600" cy="251460"/>
          </a:xfrm>
          <a:prstGeom prst="ellipse">
            <a:avLst/>
          </a:prstGeom>
          <a:solidFill>
            <a:srgbClr val="D4A843"/>
          </a:solidFill>
          <a:ln/>
          <a:effectLst>
            <a:outerShdw blurRad="101600" dist="50800" dir="16200000" algn="bl" rotWithShape="0">
              <a:srgbClr val="D4A843">
                <a:alpha val="2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840" b="1" dirty="0">
                <a:solidFill>
                  <a:srgbClr val="0F1B2D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1</a:t>
            </a:r>
            <a:endParaRPr lang="en-US" sz="840" dirty="0"/>
          </a:p>
        </p:txBody>
      </p:sp>
      <p:sp>
        <p:nvSpPr>
          <p:cNvPr id="57" name="Text 10">
            <a:extLst>
              <a:ext uri="{FF2B5EF4-FFF2-40B4-BE49-F238E27FC236}">
                <a16:creationId xmlns:a16="http://schemas.microsoft.com/office/drawing/2014/main" id="{4D3CAEF1-2D97-D99B-EBA5-B05DCD95D8C0}"/>
              </a:ext>
            </a:extLst>
          </p:cNvPr>
          <p:cNvSpPr/>
          <p:nvPr/>
        </p:nvSpPr>
        <p:spPr>
          <a:xfrm>
            <a:off x="3304803" y="1510059"/>
            <a:ext cx="228600" cy="251460"/>
          </a:xfrm>
          <a:prstGeom prst="ellipse">
            <a:avLst/>
          </a:prstGeom>
          <a:solidFill>
            <a:srgbClr val="D4A843"/>
          </a:solidFill>
          <a:ln/>
          <a:effectLst>
            <a:outerShdw blurRad="101600" dist="50800" dir="16200000" algn="bl" rotWithShape="0">
              <a:srgbClr val="D4A843">
                <a:alpha val="2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840" b="1" dirty="0">
                <a:solidFill>
                  <a:srgbClr val="0F1B2D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2</a:t>
            </a:r>
            <a:endParaRPr lang="en-US" sz="840" dirty="0"/>
          </a:p>
        </p:txBody>
      </p:sp>
      <p:sp>
        <p:nvSpPr>
          <p:cNvPr id="58" name="Text 14">
            <a:extLst>
              <a:ext uri="{FF2B5EF4-FFF2-40B4-BE49-F238E27FC236}">
                <a16:creationId xmlns:a16="http://schemas.microsoft.com/office/drawing/2014/main" id="{C6A03B59-14CF-EBB5-4DB3-D96B3657695E}"/>
              </a:ext>
            </a:extLst>
          </p:cNvPr>
          <p:cNvSpPr/>
          <p:nvPr/>
        </p:nvSpPr>
        <p:spPr>
          <a:xfrm>
            <a:off x="6114827" y="1505067"/>
            <a:ext cx="228600" cy="251460"/>
          </a:xfrm>
          <a:prstGeom prst="ellipse">
            <a:avLst/>
          </a:prstGeom>
          <a:solidFill>
            <a:srgbClr val="D4A843"/>
          </a:solidFill>
          <a:ln/>
          <a:effectLst>
            <a:outerShdw blurRad="101600" dist="50800" dir="16200000" algn="bl" rotWithShape="0">
              <a:srgbClr val="D4A843">
                <a:alpha val="2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840" b="1" dirty="0">
                <a:solidFill>
                  <a:srgbClr val="0F1B2D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3</a:t>
            </a:r>
            <a:endParaRPr lang="en-US" sz="840" dirty="0"/>
          </a:p>
        </p:txBody>
      </p:sp>
      <p:sp>
        <p:nvSpPr>
          <p:cNvPr id="60" name="Text 7">
            <a:extLst>
              <a:ext uri="{FF2B5EF4-FFF2-40B4-BE49-F238E27FC236}">
                <a16:creationId xmlns:a16="http://schemas.microsoft.com/office/drawing/2014/main" id="{90058835-354B-E329-457F-849DDD5AB982}"/>
              </a:ext>
            </a:extLst>
          </p:cNvPr>
          <p:cNvSpPr/>
          <p:nvPr/>
        </p:nvSpPr>
        <p:spPr>
          <a:xfrm>
            <a:off x="1452632" y="1714797"/>
            <a:ext cx="400050" cy="400050"/>
          </a:xfrm>
          <a:prstGeom prst="roundRect">
            <a:avLst>
              <a:gd name="adj" fmla="val 25079"/>
            </a:avLst>
          </a:prstGeom>
          <a:solidFill>
            <a:srgbClr val="2E7D4F"/>
          </a:solidFill>
          <a:ln w="9525">
            <a:solidFill>
              <a:srgbClr val="D4A843">
                <a:alpha val="30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1" name="Image 0" descr="preencoded.png">
            <a:extLst>
              <a:ext uri="{FF2B5EF4-FFF2-40B4-BE49-F238E27FC236}">
                <a16:creationId xmlns:a16="http://schemas.microsoft.com/office/drawing/2014/main" id="{E4442467-79AB-0AF0-89FE-1BE50DB325F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77350" y="1839515"/>
            <a:ext cx="150465" cy="150465"/>
          </a:xfrm>
          <a:prstGeom prst="rect">
            <a:avLst/>
          </a:prstGeom>
        </p:spPr>
      </p:pic>
      <p:sp>
        <p:nvSpPr>
          <p:cNvPr id="62" name="Text 11">
            <a:extLst>
              <a:ext uri="{FF2B5EF4-FFF2-40B4-BE49-F238E27FC236}">
                <a16:creationId xmlns:a16="http://schemas.microsoft.com/office/drawing/2014/main" id="{EC53B881-E331-DACE-6FF1-8A16A3815E34}"/>
              </a:ext>
            </a:extLst>
          </p:cNvPr>
          <p:cNvSpPr/>
          <p:nvPr/>
        </p:nvSpPr>
        <p:spPr>
          <a:xfrm>
            <a:off x="4243020" y="1708994"/>
            <a:ext cx="400050" cy="400050"/>
          </a:xfrm>
          <a:prstGeom prst="roundRect">
            <a:avLst>
              <a:gd name="adj" fmla="val 25079"/>
            </a:avLst>
          </a:prstGeom>
          <a:solidFill>
            <a:srgbClr val="2E7D4F"/>
          </a:solidFill>
          <a:ln w="9525">
            <a:solidFill>
              <a:srgbClr val="D4A843">
                <a:alpha val="30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3" name="Image 2" descr="preencoded.png">
            <a:extLst>
              <a:ext uri="{FF2B5EF4-FFF2-40B4-BE49-F238E27FC236}">
                <a16:creationId xmlns:a16="http://schemas.microsoft.com/office/drawing/2014/main" id="{93C84889-1391-AA3A-6C5A-602C2974969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67738" y="1833712"/>
            <a:ext cx="150465" cy="150465"/>
          </a:xfrm>
          <a:prstGeom prst="rect">
            <a:avLst/>
          </a:prstGeom>
        </p:spPr>
      </p:pic>
      <p:sp>
        <p:nvSpPr>
          <p:cNvPr id="64" name="Text 15">
            <a:extLst>
              <a:ext uri="{FF2B5EF4-FFF2-40B4-BE49-F238E27FC236}">
                <a16:creationId xmlns:a16="http://schemas.microsoft.com/office/drawing/2014/main" id="{96382B57-179B-79D4-F501-BF6F556A4177}"/>
              </a:ext>
            </a:extLst>
          </p:cNvPr>
          <p:cNvSpPr/>
          <p:nvPr/>
        </p:nvSpPr>
        <p:spPr>
          <a:xfrm>
            <a:off x="7166600" y="1714797"/>
            <a:ext cx="400050" cy="400050"/>
          </a:xfrm>
          <a:prstGeom prst="roundRect">
            <a:avLst>
              <a:gd name="adj" fmla="val 25079"/>
            </a:avLst>
          </a:prstGeom>
          <a:solidFill>
            <a:srgbClr val="2E7D4F"/>
          </a:solidFill>
          <a:ln w="9525">
            <a:solidFill>
              <a:srgbClr val="D4A843">
                <a:alpha val="30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5" name="Image 4" descr="preencoded.png">
            <a:extLst>
              <a:ext uri="{FF2B5EF4-FFF2-40B4-BE49-F238E27FC236}">
                <a16:creationId xmlns:a16="http://schemas.microsoft.com/office/drawing/2014/main" id="{323E78C9-F682-A992-EE7D-26E40ED05B9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1318" y="1839515"/>
            <a:ext cx="150465" cy="150465"/>
          </a:xfrm>
          <a:prstGeom prst="rect">
            <a:avLst/>
          </a:prstGeom>
        </p:spPr>
      </p:pic>
      <p:sp>
        <p:nvSpPr>
          <p:cNvPr id="12" name="Text 28">
            <a:extLst>
              <a:ext uri="{FF2B5EF4-FFF2-40B4-BE49-F238E27FC236}">
                <a16:creationId xmlns:a16="http://schemas.microsoft.com/office/drawing/2014/main" id="{49F344A4-E198-0E0D-2AB3-370836BB06E0}"/>
              </a:ext>
            </a:extLst>
          </p:cNvPr>
          <p:cNvSpPr/>
          <p:nvPr/>
        </p:nvSpPr>
        <p:spPr>
          <a:xfrm>
            <a:off x="6488426" y="3447813"/>
            <a:ext cx="2020520" cy="6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95"/>
              </a:lnSpc>
              <a:buNone/>
            </a:pPr>
            <a:r>
              <a:rPr lang="en-US" sz="900" dirty="0">
                <a:solidFill>
                  <a:srgbClr val="3A3F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Vehicle safety inspections and walkaround with clients in advance of hands-on maintenance training</a:t>
            </a:r>
          </a:p>
        </p:txBody>
      </p:sp>
      <p:sp>
        <p:nvSpPr>
          <p:cNvPr id="13" name="Text 45">
            <a:extLst>
              <a:ext uri="{FF2B5EF4-FFF2-40B4-BE49-F238E27FC236}">
                <a16:creationId xmlns:a16="http://schemas.microsoft.com/office/drawing/2014/main" id="{342CF776-834F-7FA7-D919-48AFD6BD8BDF}"/>
              </a:ext>
            </a:extLst>
          </p:cNvPr>
          <p:cNvSpPr/>
          <p:nvPr/>
        </p:nvSpPr>
        <p:spPr>
          <a:xfrm>
            <a:off x="6305848" y="3520919"/>
            <a:ext cx="57150" cy="57150"/>
          </a:xfrm>
          <a:prstGeom prst="ellipse">
            <a:avLst/>
          </a:prstGeom>
          <a:solidFill>
            <a:srgbClr val="4CAF50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48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C6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397A3B-670E-F5BD-BA02-9CC769B91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6600116-E084-0325-DA68-CE976706DF08}"/>
              </a:ext>
            </a:extLst>
          </p:cNvPr>
          <p:cNvSpPr/>
          <p:nvPr/>
        </p:nvSpPr>
        <p:spPr>
          <a:xfrm>
            <a:off x="362983" y="1205731"/>
            <a:ext cx="400050" cy="21580"/>
          </a:xfrm>
          <a:prstGeom prst="roundRect">
            <a:avLst>
              <a:gd name="adj" fmla="val 64736"/>
            </a:avLst>
          </a:prstGeom>
          <a:solidFill>
            <a:srgbClr val="4CAF50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DDBB41D0-7A9E-E031-4CBC-7349B90C1C27}"/>
              </a:ext>
            </a:extLst>
          </p:cNvPr>
          <p:cNvSpPr/>
          <p:nvPr/>
        </p:nvSpPr>
        <p:spPr>
          <a:xfrm>
            <a:off x="338328" y="507950"/>
            <a:ext cx="8805672" cy="329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96"/>
              </a:lnSpc>
              <a:spcAft>
                <a:spcPts val="340"/>
              </a:spcAft>
              <a:buNone/>
            </a:pPr>
            <a:r>
              <a:rPr lang="en-US" sz="2360" b="1" kern="0" spc="-30" dirty="0">
                <a:solidFill>
                  <a:srgbClr val="F0ECE4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Sustaining Independence</a:t>
            </a:r>
            <a:endParaRPr lang="en-US" sz="236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7C15993B-AE4A-8B6B-A2CC-D8F4757DC91A}"/>
              </a:ext>
            </a:extLst>
          </p:cNvPr>
          <p:cNvSpPr/>
          <p:nvPr/>
        </p:nvSpPr>
        <p:spPr>
          <a:xfrm>
            <a:off x="349712" y="903237"/>
            <a:ext cx="9052560" cy="1924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15"/>
              </a:lnSpc>
              <a:buNone/>
            </a:pPr>
            <a:r>
              <a:rPr lang="en-US" sz="101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Programs that keep clients on the road — long after day one.</a:t>
            </a:r>
            <a:endParaRPr lang="en-US" sz="1010" dirty="0">
              <a:solidFill>
                <a:schemeClr val="bg1"/>
              </a:solidFill>
            </a:endParaRPr>
          </a:p>
        </p:txBody>
      </p:sp>
      <p:sp>
        <p:nvSpPr>
          <p:cNvPr id="19" name="Text 15">
            <a:extLst>
              <a:ext uri="{FF2B5EF4-FFF2-40B4-BE49-F238E27FC236}">
                <a16:creationId xmlns:a16="http://schemas.microsoft.com/office/drawing/2014/main" id="{A97CA0D2-9443-7D7A-6CF1-36E4A8B55F3E}"/>
              </a:ext>
            </a:extLst>
          </p:cNvPr>
          <p:cNvSpPr/>
          <p:nvPr/>
        </p:nvSpPr>
        <p:spPr>
          <a:xfrm>
            <a:off x="6077248" y="1358951"/>
            <a:ext cx="2609552" cy="2879828"/>
          </a:xfrm>
          <a:prstGeom prst="roundRect">
            <a:avLst>
              <a:gd name="adj" fmla="val 4380"/>
            </a:avLst>
          </a:prstGeom>
          <a:solidFill>
            <a:srgbClr val="2E7D4F"/>
          </a:solidFill>
          <a:ln w="9525">
            <a:solidFill>
              <a:srgbClr val="D4A843"/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0" name="Text 16">
            <a:extLst>
              <a:ext uri="{FF2B5EF4-FFF2-40B4-BE49-F238E27FC236}">
                <a16:creationId xmlns:a16="http://schemas.microsoft.com/office/drawing/2014/main" id="{77A9B1F8-CBF5-9596-34EB-BECC8CD13B7C}"/>
              </a:ext>
            </a:extLst>
          </p:cNvPr>
          <p:cNvSpPr/>
          <p:nvPr/>
        </p:nvSpPr>
        <p:spPr>
          <a:xfrm>
            <a:off x="7172162" y="1596020"/>
            <a:ext cx="400050" cy="400050"/>
          </a:xfrm>
          <a:prstGeom prst="roundRect">
            <a:avLst>
              <a:gd name="adj" fmla="val 25079"/>
            </a:avLst>
          </a:prstGeom>
          <a:solidFill>
            <a:srgbClr val="D4A843">
              <a:alpha val="18000"/>
            </a:srgbClr>
          </a:solidFill>
          <a:ln w="9525">
            <a:solidFill>
              <a:srgbClr val="D4A843">
                <a:alpha val="40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EDBD5678-BF0B-9FD8-EA9D-5816541A773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6880" y="1720738"/>
            <a:ext cx="150465" cy="150465"/>
          </a:xfrm>
          <a:prstGeom prst="rect">
            <a:avLst/>
          </a:prstGeom>
        </p:spPr>
      </p:pic>
      <p:sp>
        <p:nvSpPr>
          <p:cNvPr id="22" name="Text 17">
            <a:extLst>
              <a:ext uri="{FF2B5EF4-FFF2-40B4-BE49-F238E27FC236}">
                <a16:creationId xmlns:a16="http://schemas.microsoft.com/office/drawing/2014/main" id="{E575C7F5-62F7-C54F-79B4-641A4E80D9C0}"/>
              </a:ext>
            </a:extLst>
          </p:cNvPr>
          <p:cNvSpPr/>
          <p:nvPr/>
        </p:nvSpPr>
        <p:spPr>
          <a:xfrm>
            <a:off x="6315373" y="2198936"/>
            <a:ext cx="2175968" cy="195411"/>
          </a:xfrm>
          <a:prstGeom prst="roundRect">
            <a:avLst>
              <a:gd name="adj" fmla="val 73440"/>
            </a:avLst>
          </a:prstGeom>
          <a:solidFill>
            <a:srgbClr val="D4A843">
              <a:alpha val="15000"/>
            </a:srgbClr>
          </a:solidFill>
          <a:ln w="9525">
            <a:solidFill>
              <a:srgbClr val="D4A843">
                <a:alpha val="35000"/>
              </a:srgbClr>
            </a:solidFill>
          </a:ln>
        </p:spPr>
        <p:txBody>
          <a:bodyPr wrap="none" lIns="200630" tIns="29210" rIns="100330" bIns="29210" rtlCol="0" anchor="ctr"/>
          <a:lstStyle/>
          <a:p>
            <a:pPr marL="0" indent="0" algn="ctr">
              <a:buNone/>
            </a:pPr>
            <a:r>
              <a:rPr lang="en-US" sz="620" b="1" kern="0" spc="70" dirty="0">
                <a:solidFill>
                  <a:srgbClr val="D4A8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DIFFERENTIATOR</a:t>
            </a:r>
            <a:endParaRPr lang="en-US" sz="620" dirty="0"/>
          </a:p>
        </p:txBody>
      </p:sp>
      <p:pic>
        <p:nvPicPr>
          <p:cNvPr id="23" name="Image 3" descr="preencoded.png">
            <a:extLst>
              <a:ext uri="{FF2B5EF4-FFF2-40B4-BE49-F238E27FC236}">
                <a16:creationId xmlns:a16="http://schemas.microsoft.com/office/drawing/2014/main" id="{64176EC3-9116-0CD2-C9B3-FBFD418914E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07596" y="2230656"/>
            <a:ext cx="132588" cy="132588"/>
          </a:xfrm>
          <a:prstGeom prst="rect">
            <a:avLst/>
          </a:prstGeom>
        </p:spPr>
      </p:pic>
      <p:sp>
        <p:nvSpPr>
          <p:cNvPr id="24" name="Text 18">
            <a:extLst>
              <a:ext uri="{FF2B5EF4-FFF2-40B4-BE49-F238E27FC236}">
                <a16:creationId xmlns:a16="http://schemas.microsoft.com/office/drawing/2014/main" id="{C12A3938-B0B4-86EC-3D79-44FA39B5B4BE}"/>
              </a:ext>
            </a:extLst>
          </p:cNvPr>
          <p:cNvSpPr/>
          <p:nvPr/>
        </p:nvSpPr>
        <p:spPr>
          <a:xfrm>
            <a:off x="6144708" y="2525241"/>
            <a:ext cx="2346633" cy="188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488"/>
              </a:lnSpc>
              <a:spcAft>
                <a:spcPts val="790"/>
              </a:spcAft>
              <a:buNone/>
            </a:pPr>
            <a:r>
              <a:rPr lang="en-US" sz="1240" b="1" kern="0" spc="-12" dirty="0">
                <a:solidFill>
                  <a:srgbClr val="D4A843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Sustainment (1-Year)</a:t>
            </a:r>
            <a:endParaRPr lang="en-US" sz="1240" dirty="0"/>
          </a:p>
        </p:txBody>
      </p:sp>
      <p:sp>
        <p:nvSpPr>
          <p:cNvPr id="25" name="Text 19">
            <a:extLst>
              <a:ext uri="{FF2B5EF4-FFF2-40B4-BE49-F238E27FC236}">
                <a16:creationId xmlns:a16="http://schemas.microsoft.com/office/drawing/2014/main" id="{CB87C6D9-A1E8-C8E5-5E4B-1E9E6D580BEA}"/>
              </a:ext>
            </a:extLst>
          </p:cNvPr>
          <p:cNvSpPr/>
          <p:nvPr/>
        </p:nvSpPr>
        <p:spPr>
          <a:xfrm>
            <a:off x="6443643" y="2797820"/>
            <a:ext cx="2045133" cy="359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49"/>
              </a:lnSpc>
              <a:buNone/>
            </a:pPr>
            <a:r>
              <a:rPr lang="en-US" sz="87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months of DTH-paid vehicle insurance after placement</a:t>
            </a:r>
            <a:endParaRPr lang="en-US" sz="870" dirty="0"/>
          </a:p>
        </p:txBody>
      </p:sp>
      <p:sp>
        <p:nvSpPr>
          <p:cNvPr id="26" name="Text 20">
            <a:extLst>
              <a:ext uri="{FF2B5EF4-FFF2-40B4-BE49-F238E27FC236}">
                <a16:creationId xmlns:a16="http://schemas.microsoft.com/office/drawing/2014/main" id="{B0872D2B-5EB3-DFE1-74CC-1084B995CF7E}"/>
              </a:ext>
            </a:extLst>
          </p:cNvPr>
          <p:cNvSpPr/>
          <p:nvPr/>
        </p:nvSpPr>
        <p:spPr>
          <a:xfrm>
            <a:off x="6443643" y="3197275"/>
            <a:ext cx="2045133" cy="359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49"/>
              </a:lnSpc>
              <a:buNone/>
            </a:pPr>
            <a:r>
              <a:rPr lang="en-US" sz="87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Modest vehicle warranty covering critical repairs</a:t>
            </a:r>
            <a:endParaRPr lang="en-US" sz="870" dirty="0"/>
          </a:p>
        </p:txBody>
      </p:sp>
      <p:sp>
        <p:nvSpPr>
          <p:cNvPr id="27" name="Text 21">
            <a:extLst>
              <a:ext uri="{FF2B5EF4-FFF2-40B4-BE49-F238E27FC236}">
                <a16:creationId xmlns:a16="http://schemas.microsoft.com/office/drawing/2014/main" id="{1CEFAC8D-574A-EAB8-D58E-F22AB1AD4645}"/>
              </a:ext>
            </a:extLst>
          </p:cNvPr>
          <p:cNvSpPr/>
          <p:nvPr/>
        </p:nvSpPr>
        <p:spPr>
          <a:xfrm>
            <a:off x="6443643" y="3596729"/>
            <a:ext cx="2045133" cy="359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49"/>
              </a:lnSpc>
              <a:buNone/>
            </a:pPr>
            <a:r>
              <a:rPr lang="en-US" sz="87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Transition planning to self-funded, long-term independence</a:t>
            </a:r>
            <a:endParaRPr lang="en-US" sz="870" dirty="0"/>
          </a:p>
        </p:txBody>
      </p:sp>
      <p:sp>
        <p:nvSpPr>
          <p:cNvPr id="28" name="Text 22">
            <a:extLst>
              <a:ext uri="{FF2B5EF4-FFF2-40B4-BE49-F238E27FC236}">
                <a16:creationId xmlns:a16="http://schemas.microsoft.com/office/drawing/2014/main" id="{7A994975-8C8F-CDCE-1B82-33C6D6D1EA1D}"/>
              </a:ext>
            </a:extLst>
          </p:cNvPr>
          <p:cNvSpPr/>
          <p:nvPr/>
        </p:nvSpPr>
        <p:spPr>
          <a:xfrm>
            <a:off x="7372495" y="4227318"/>
            <a:ext cx="1314305" cy="233657"/>
          </a:xfrm>
          <a:custGeom>
            <a:avLst/>
            <a:gdLst/>
            <a:ahLst/>
            <a:cxnLst/>
            <a:rect l="l" t="t" r="r" b="b"/>
            <a:pathLst>
              <a:path w="1314305" h="233657">
                <a:moveTo>
                  <a:pt x="0" y="0"/>
                </a:moveTo>
                <a:lnTo>
                  <a:pt x="0" y="233657"/>
                </a:lnTo>
                <a:lnTo>
                  <a:pt x="1200005" y="233657"/>
                </a:lnTo>
                <a:lnTo>
                  <a:pt x="1222304" y="231460"/>
                </a:lnTo>
                <a:lnTo>
                  <a:pt x="1243745" y="224956"/>
                </a:lnTo>
                <a:lnTo>
                  <a:pt x="1263506" y="214394"/>
                </a:lnTo>
                <a:lnTo>
                  <a:pt x="1280827" y="200179"/>
                </a:lnTo>
                <a:lnTo>
                  <a:pt x="1295042" y="182858"/>
                </a:lnTo>
                <a:lnTo>
                  <a:pt x="1305604" y="163097"/>
                </a:lnTo>
                <a:lnTo>
                  <a:pt x="1312109" y="141655"/>
                </a:lnTo>
                <a:lnTo>
                  <a:pt x="1314305" y="119357"/>
                </a:lnTo>
                <a:lnTo>
                  <a:pt x="1314305" y="0"/>
                </a:lnTo>
                <a:close/>
              </a:path>
            </a:pathLst>
          </a:custGeom>
          <a:gradFill rotWithShape="1">
            <a:gsLst>
              <a:gs pos="0">
                <a:srgbClr val="D4A843">
                  <a:alpha val="10000"/>
                </a:srgbClr>
              </a:gs>
              <a:gs pos="7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8" name="Text 32">
            <a:extLst>
              <a:ext uri="{FF2B5EF4-FFF2-40B4-BE49-F238E27FC236}">
                <a16:creationId xmlns:a16="http://schemas.microsoft.com/office/drawing/2014/main" id="{5FA724D1-0AC5-AE9B-8A63-0F961F5777C6}"/>
              </a:ext>
            </a:extLst>
          </p:cNvPr>
          <p:cNvSpPr/>
          <p:nvPr/>
        </p:nvSpPr>
        <p:spPr>
          <a:xfrm>
            <a:off x="6086773" y="1368475"/>
            <a:ext cx="2590505" cy="29170"/>
          </a:xfrm>
          <a:custGeom>
            <a:avLst/>
            <a:gdLst/>
            <a:ahLst/>
            <a:cxnLst/>
            <a:rect l="l" t="t" r="r" b="b"/>
            <a:pathLst>
              <a:path w="2590505" h="29170">
                <a:moveTo>
                  <a:pt x="114300" y="0"/>
                </a:moveTo>
                <a:lnTo>
                  <a:pt x="2476205" y="0"/>
                </a:lnTo>
                <a:lnTo>
                  <a:pt x="2504845" y="3646"/>
                </a:lnTo>
                <a:lnTo>
                  <a:pt x="2516378" y="7293"/>
                </a:lnTo>
                <a:lnTo>
                  <a:pt x="2525000" y="10939"/>
                </a:lnTo>
                <a:lnTo>
                  <a:pt x="2532075" y="14585"/>
                </a:lnTo>
                <a:lnTo>
                  <a:pt x="2538135" y="18231"/>
                </a:lnTo>
                <a:lnTo>
                  <a:pt x="2543455" y="21878"/>
                </a:lnTo>
                <a:lnTo>
                  <a:pt x="2548200" y="25524"/>
                </a:lnTo>
                <a:lnTo>
                  <a:pt x="2552477" y="29170"/>
                </a:lnTo>
                <a:lnTo>
                  <a:pt x="38028" y="29170"/>
                </a:lnTo>
                <a:lnTo>
                  <a:pt x="42305" y="25524"/>
                </a:lnTo>
                <a:lnTo>
                  <a:pt x="47050" y="21878"/>
                </a:lnTo>
                <a:lnTo>
                  <a:pt x="52370" y="18231"/>
                </a:lnTo>
                <a:lnTo>
                  <a:pt x="58430" y="14585"/>
                </a:lnTo>
                <a:lnTo>
                  <a:pt x="65505" y="10939"/>
                </a:lnTo>
                <a:lnTo>
                  <a:pt x="74127" y="7293"/>
                </a:lnTo>
                <a:lnTo>
                  <a:pt x="85660" y="3646"/>
                </a:lnTo>
                <a:close/>
              </a:path>
            </a:pathLst>
          </a:custGeom>
          <a:gradFill rotWithShape="1">
            <a:gsLst>
              <a:gs pos="0">
                <a:srgbClr val="000000">
                  <a:alpha val="0"/>
                </a:srgbClr>
              </a:gs>
              <a:gs pos="20000">
                <a:srgbClr val="D4A843"/>
              </a:gs>
              <a:gs pos="80000">
                <a:srgbClr val="D4A843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9" name="Text 33">
            <a:extLst>
              <a:ext uri="{FF2B5EF4-FFF2-40B4-BE49-F238E27FC236}">
                <a16:creationId xmlns:a16="http://schemas.microsoft.com/office/drawing/2014/main" id="{A1EE2219-6AA7-F334-FA55-D7F389EDD6CA}"/>
              </a:ext>
            </a:extLst>
          </p:cNvPr>
          <p:cNvSpPr/>
          <p:nvPr/>
        </p:nvSpPr>
        <p:spPr>
          <a:xfrm>
            <a:off x="6315373" y="2862590"/>
            <a:ext cx="43160" cy="43160"/>
          </a:xfrm>
          <a:prstGeom prst="ellipse">
            <a:avLst/>
          </a:prstGeom>
          <a:solidFill>
            <a:srgbClr val="D4A843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0" name="Text 34">
            <a:extLst>
              <a:ext uri="{FF2B5EF4-FFF2-40B4-BE49-F238E27FC236}">
                <a16:creationId xmlns:a16="http://schemas.microsoft.com/office/drawing/2014/main" id="{CF328546-3F0C-F14C-9A95-B8FDB79DFBC8}"/>
              </a:ext>
            </a:extLst>
          </p:cNvPr>
          <p:cNvSpPr/>
          <p:nvPr/>
        </p:nvSpPr>
        <p:spPr>
          <a:xfrm>
            <a:off x="6315373" y="3262045"/>
            <a:ext cx="43160" cy="43160"/>
          </a:xfrm>
          <a:prstGeom prst="ellipse">
            <a:avLst/>
          </a:prstGeom>
          <a:solidFill>
            <a:srgbClr val="D4A843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1" name="Text 35">
            <a:extLst>
              <a:ext uri="{FF2B5EF4-FFF2-40B4-BE49-F238E27FC236}">
                <a16:creationId xmlns:a16="http://schemas.microsoft.com/office/drawing/2014/main" id="{E511672D-973A-D276-35B4-7FD91D2A1650}"/>
              </a:ext>
            </a:extLst>
          </p:cNvPr>
          <p:cNvSpPr/>
          <p:nvPr/>
        </p:nvSpPr>
        <p:spPr>
          <a:xfrm>
            <a:off x="6315373" y="3661499"/>
            <a:ext cx="43160" cy="43160"/>
          </a:xfrm>
          <a:prstGeom prst="ellipse">
            <a:avLst/>
          </a:prstGeom>
          <a:solidFill>
            <a:srgbClr val="D4A843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5" name="Text 3">
            <a:extLst>
              <a:ext uri="{FF2B5EF4-FFF2-40B4-BE49-F238E27FC236}">
                <a16:creationId xmlns:a16="http://schemas.microsoft.com/office/drawing/2014/main" id="{48CCA56C-8496-F04E-A705-9195B374346D}"/>
              </a:ext>
            </a:extLst>
          </p:cNvPr>
          <p:cNvSpPr/>
          <p:nvPr/>
        </p:nvSpPr>
        <p:spPr>
          <a:xfrm>
            <a:off x="700980" y="402208"/>
            <a:ext cx="57150" cy="57150"/>
          </a:xfrm>
          <a:prstGeom prst="ellipse">
            <a:avLst/>
          </a:prstGeom>
          <a:solidFill>
            <a:srgbClr val="4CAF50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6" name="Text 4">
            <a:extLst>
              <a:ext uri="{FF2B5EF4-FFF2-40B4-BE49-F238E27FC236}">
                <a16:creationId xmlns:a16="http://schemas.microsoft.com/office/drawing/2014/main" id="{02289DFC-96CD-912C-A863-35967E4D644C}"/>
              </a:ext>
            </a:extLst>
          </p:cNvPr>
          <p:cNvSpPr/>
          <p:nvPr/>
        </p:nvSpPr>
        <p:spPr>
          <a:xfrm>
            <a:off x="801291" y="402208"/>
            <a:ext cx="57150" cy="57150"/>
          </a:xfrm>
          <a:prstGeom prst="ellipse">
            <a:avLst/>
          </a:prstGeom>
          <a:solidFill>
            <a:srgbClr val="4CAF50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7" name="Text 5">
            <a:extLst>
              <a:ext uri="{FF2B5EF4-FFF2-40B4-BE49-F238E27FC236}">
                <a16:creationId xmlns:a16="http://schemas.microsoft.com/office/drawing/2014/main" id="{FC45C30F-FA15-EB46-FD00-68AE03BF3E90}"/>
              </a:ext>
            </a:extLst>
          </p:cNvPr>
          <p:cNvSpPr/>
          <p:nvPr/>
        </p:nvSpPr>
        <p:spPr>
          <a:xfrm>
            <a:off x="901601" y="402208"/>
            <a:ext cx="57150" cy="57150"/>
          </a:xfrm>
          <a:prstGeom prst="ellipse">
            <a:avLst/>
          </a:prstGeom>
          <a:solidFill>
            <a:srgbClr val="4CAF50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8" name="Text 3">
            <a:extLst>
              <a:ext uri="{FF2B5EF4-FFF2-40B4-BE49-F238E27FC236}">
                <a16:creationId xmlns:a16="http://schemas.microsoft.com/office/drawing/2014/main" id="{C634FFC5-F962-ADC4-30E5-09B2EE1C1C09}"/>
              </a:ext>
            </a:extLst>
          </p:cNvPr>
          <p:cNvSpPr/>
          <p:nvPr/>
        </p:nvSpPr>
        <p:spPr>
          <a:xfrm>
            <a:off x="400050" y="402208"/>
            <a:ext cx="57150" cy="57150"/>
          </a:xfrm>
          <a:prstGeom prst="ellipse">
            <a:avLst/>
          </a:prstGeom>
          <a:solidFill>
            <a:srgbClr val="D5D0C7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9" name="Text 4">
            <a:extLst>
              <a:ext uri="{FF2B5EF4-FFF2-40B4-BE49-F238E27FC236}">
                <a16:creationId xmlns:a16="http://schemas.microsoft.com/office/drawing/2014/main" id="{EF5061DF-E787-31CF-B6B3-D2FBA65E19B0}"/>
              </a:ext>
            </a:extLst>
          </p:cNvPr>
          <p:cNvSpPr/>
          <p:nvPr/>
        </p:nvSpPr>
        <p:spPr>
          <a:xfrm>
            <a:off x="500361" y="402208"/>
            <a:ext cx="57150" cy="57150"/>
          </a:xfrm>
          <a:prstGeom prst="ellipse">
            <a:avLst/>
          </a:prstGeom>
          <a:solidFill>
            <a:srgbClr val="D5D0C7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0" name="Text 5">
            <a:extLst>
              <a:ext uri="{FF2B5EF4-FFF2-40B4-BE49-F238E27FC236}">
                <a16:creationId xmlns:a16="http://schemas.microsoft.com/office/drawing/2014/main" id="{269CF92E-5422-C065-6E33-A71E8681CA7A}"/>
              </a:ext>
            </a:extLst>
          </p:cNvPr>
          <p:cNvSpPr/>
          <p:nvPr/>
        </p:nvSpPr>
        <p:spPr>
          <a:xfrm>
            <a:off x="600671" y="402208"/>
            <a:ext cx="57150" cy="57150"/>
          </a:xfrm>
          <a:prstGeom prst="ellipse">
            <a:avLst/>
          </a:prstGeom>
          <a:solidFill>
            <a:srgbClr val="D5D0C7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3" name="Text 25">
            <a:extLst>
              <a:ext uri="{FF2B5EF4-FFF2-40B4-BE49-F238E27FC236}">
                <a16:creationId xmlns:a16="http://schemas.microsoft.com/office/drawing/2014/main" id="{E2FA2216-DCC2-9EA5-405E-0B0480030A17}"/>
              </a:ext>
            </a:extLst>
          </p:cNvPr>
          <p:cNvSpPr/>
          <p:nvPr/>
        </p:nvSpPr>
        <p:spPr>
          <a:xfrm>
            <a:off x="349712" y="1358950"/>
            <a:ext cx="2551290" cy="2879828"/>
          </a:xfrm>
          <a:prstGeom prst="roundRect">
            <a:avLst>
              <a:gd name="adj" fmla="val 4380"/>
            </a:avLst>
          </a:prstGeom>
          <a:solidFill>
            <a:srgbClr val="FFFFFF"/>
          </a:solidFill>
          <a:ln>
            <a:solidFill>
              <a:srgbClr val="2E7D4F"/>
            </a:solidFill>
          </a:ln>
          <a:effectLst>
            <a:outerShdw blurRad="114300" dist="13970" dir="5400000" algn="bl" rotWithShape="0">
              <a:srgbClr val="0F1B2D">
                <a:alpha val="7000"/>
              </a:srgbClr>
            </a:outerShdw>
          </a:effectLst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4" name="Text 27">
            <a:extLst>
              <a:ext uri="{FF2B5EF4-FFF2-40B4-BE49-F238E27FC236}">
                <a16:creationId xmlns:a16="http://schemas.microsoft.com/office/drawing/2014/main" id="{49481AC1-4DA7-0921-56F4-8A4B71B5D3B2}"/>
              </a:ext>
            </a:extLst>
          </p:cNvPr>
          <p:cNvSpPr/>
          <p:nvPr/>
        </p:nvSpPr>
        <p:spPr>
          <a:xfrm>
            <a:off x="533414" y="2182973"/>
            <a:ext cx="2367588" cy="188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88"/>
              </a:lnSpc>
              <a:spcAft>
                <a:spcPts val="900"/>
              </a:spcAft>
              <a:buNone/>
            </a:pPr>
            <a:r>
              <a:rPr lang="en-US" sz="1240" b="1" kern="0" spc="-12" dirty="0">
                <a:solidFill>
                  <a:srgbClr val="2D2D2D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Vehicle Maintenance Training</a:t>
            </a:r>
            <a:endParaRPr lang="en-US" sz="1240" dirty="0">
              <a:solidFill>
                <a:srgbClr val="2D2D2D"/>
              </a:solidFill>
            </a:endParaRPr>
          </a:p>
        </p:txBody>
      </p:sp>
      <p:sp>
        <p:nvSpPr>
          <p:cNvPr id="65" name="Text 28">
            <a:extLst>
              <a:ext uri="{FF2B5EF4-FFF2-40B4-BE49-F238E27FC236}">
                <a16:creationId xmlns:a16="http://schemas.microsoft.com/office/drawing/2014/main" id="{CAB049E7-04D9-C2BE-4841-6F8A62FD9752}"/>
              </a:ext>
            </a:extLst>
          </p:cNvPr>
          <p:cNvSpPr/>
          <p:nvPr/>
        </p:nvSpPr>
        <p:spPr>
          <a:xfrm>
            <a:off x="754678" y="2470846"/>
            <a:ext cx="2020520" cy="6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95"/>
              </a:lnSpc>
              <a:buNone/>
            </a:pPr>
            <a:r>
              <a:rPr lang="en-US" sz="900" dirty="0">
                <a:solidFill>
                  <a:srgbClr val="3A3F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Hands-on workshops using client’s newly-acquired vehicle: oil changes, tire care, fluid checks &amp; battery maintenance</a:t>
            </a:r>
            <a:endParaRPr lang="en-US" sz="900" dirty="0"/>
          </a:p>
        </p:txBody>
      </p:sp>
      <p:sp>
        <p:nvSpPr>
          <p:cNvPr id="66" name="Text 29">
            <a:extLst>
              <a:ext uri="{FF2B5EF4-FFF2-40B4-BE49-F238E27FC236}">
                <a16:creationId xmlns:a16="http://schemas.microsoft.com/office/drawing/2014/main" id="{B3B56C3A-C80E-C8D2-AF70-2ED97F13F154}"/>
              </a:ext>
            </a:extLst>
          </p:cNvPr>
          <p:cNvSpPr/>
          <p:nvPr/>
        </p:nvSpPr>
        <p:spPr>
          <a:xfrm>
            <a:off x="742366" y="3053502"/>
            <a:ext cx="2020520" cy="462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95"/>
              </a:lnSpc>
              <a:buNone/>
            </a:pPr>
            <a:r>
              <a:rPr lang="en-US" sz="900" dirty="0">
                <a:solidFill>
                  <a:srgbClr val="3A3F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Basic troubleshooting and preventive care skills</a:t>
            </a:r>
            <a:endParaRPr lang="en-US" sz="900" dirty="0"/>
          </a:p>
        </p:txBody>
      </p:sp>
      <p:sp>
        <p:nvSpPr>
          <p:cNvPr id="67" name="Text 30">
            <a:extLst>
              <a:ext uri="{FF2B5EF4-FFF2-40B4-BE49-F238E27FC236}">
                <a16:creationId xmlns:a16="http://schemas.microsoft.com/office/drawing/2014/main" id="{8D0BE430-B3A4-CE99-EA33-7BA87F99502D}"/>
              </a:ext>
            </a:extLst>
          </p:cNvPr>
          <p:cNvSpPr/>
          <p:nvPr/>
        </p:nvSpPr>
        <p:spPr>
          <a:xfrm>
            <a:off x="737447" y="3470742"/>
            <a:ext cx="2020520" cy="462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95"/>
              </a:lnSpc>
              <a:buNone/>
            </a:pPr>
            <a:r>
              <a:rPr lang="en-US" sz="900" dirty="0">
                <a:solidFill>
                  <a:srgbClr val="3A3F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Empowering long-term vehicle reliability and cost savings</a:t>
            </a:r>
            <a:endParaRPr lang="en-US" sz="900" dirty="0"/>
          </a:p>
        </p:txBody>
      </p:sp>
      <p:sp>
        <p:nvSpPr>
          <p:cNvPr id="68" name="Text 31">
            <a:extLst>
              <a:ext uri="{FF2B5EF4-FFF2-40B4-BE49-F238E27FC236}">
                <a16:creationId xmlns:a16="http://schemas.microsoft.com/office/drawing/2014/main" id="{C51DEF37-C652-8D36-5488-2CEF9D260CE0}"/>
              </a:ext>
            </a:extLst>
          </p:cNvPr>
          <p:cNvSpPr/>
          <p:nvPr/>
        </p:nvSpPr>
        <p:spPr>
          <a:xfrm>
            <a:off x="583228" y="4083845"/>
            <a:ext cx="2152352" cy="9525"/>
          </a:xfrm>
          <a:prstGeom prst="rect">
            <a:avLst/>
          </a:prstGeom>
          <a:solidFill>
            <a:srgbClr val="E8E4DC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1" name="Text 43">
            <a:extLst>
              <a:ext uri="{FF2B5EF4-FFF2-40B4-BE49-F238E27FC236}">
                <a16:creationId xmlns:a16="http://schemas.microsoft.com/office/drawing/2014/main" id="{4114A8DE-BD25-5E71-3B2A-6D046F57839A}"/>
              </a:ext>
            </a:extLst>
          </p:cNvPr>
          <p:cNvSpPr/>
          <p:nvPr/>
        </p:nvSpPr>
        <p:spPr>
          <a:xfrm>
            <a:off x="354628" y="1366392"/>
            <a:ext cx="2609555" cy="29170"/>
          </a:xfrm>
          <a:custGeom>
            <a:avLst/>
            <a:gdLst/>
            <a:ahLst/>
            <a:cxnLst/>
            <a:rect l="l" t="t" r="r" b="b"/>
            <a:pathLst>
              <a:path w="2609555" h="29170">
                <a:moveTo>
                  <a:pt x="114300" y="0"/>
                </a:moveTo>
                <a:lnTo>
                  <a:pt x="2495255" y="0"/>
                </a:lnTo>
                <a:lnTo>
                  <a:pt x="2523895" y="3646"/>
                </a:lnTo>
                <a:lnTo>
                  <a:pt x="2535428" y="7293"/>
                </a:lnTo>
                <a:lnTo>
                  <a:pt x="2544050" y="10939"/>
                </a:lnTo>
                <a:lnTo>
                  <a:pt x="2551125" y="14585"/>
                </a:lnTo>
                <a:lnTo>
                  <a:pt x="2557185" y="18231"/>
                </a:lnTo>
                <a:lnTo>
                  <a:pt x="2562505" y="21878"/>
                </a:lnTo>
                <a:lnTo>
                  <a:pt x="2567250" y="25524"/>
                </a:lnTo>
                <a:lnTo>
                  <a:pt x="2571527" y="29170"/>
                </a:lnTo>
                <a:lnTo>
                  <a:pt x="38028" y="29170"/>
                </a:lnTo>
                <a:lnTo>
                  <a:pt x="42305" y="25524"/>
                </a:lnTo>
                <a:lnTo>
                  <a:pt x="47050" y="21878"/>
                </a:lnTo>
                <a:lnTo>
                  <a:pt x="52370" y="18231"/>
                </a:lnTo>
                <a:lnTo>
                  <a:pt x="58430" y="14585"/>
                </a:lnTo>
                <a:lnTo>
                  <a:pt x="65505" y="10939"/>
                </a:lnTo>
                <a:lnTo>
                  <a:pt x="74127" y="7293"/>
                </a:lnTo>
                <a:lnTo>
                  <a:pt x="85660" y="3646"/>
                </a:lnTo>
                <a:close/>
              </a:path>
            </a:pathLst>
          </a:custGeom>
          <a:solidFill>
            <a:srgbClr val="2E7D4F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2" name="Text 44">
            <a:extLst>
              <a:ext uri="{FF2B5EF4-FFF2-40B4-BE49-F238E27FC236}">
                <a16:creationId xmlns:a16="http://schemas.microsoft.com/office/drawing/2014/main" id="{36E2E035-5B68-BC17-0D8E-3DFA4D77C869}"/>
              </a:ext>
            </a:extLst>
          </p:cNvPr>
          <p:cNvSpPr/>
          <p:nvPr/>
        </p:nvSpPr>
        <p:spPr>
          <a:xfrm>
            <a:off x="583228" y="2571175"/>
            <a:ext cx="57150" cy="57150"/>
          </a:xfrm>
          <a:prstGeom prst="ellipse">
            <a:avLst/>
          </a:prstGeom>
          <a:solidFill>
            <a:srgbClr val="4CAF50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3" name="Text 45">
            <a:extLst>
              <a:ext uri="{FF2B5EF4-FFF2-40B4-BE49-F238E27FC236}">
                <a16:creationId xmlns:a16="http://schemas.microsoft.com/office/drawing/2014/main" id="{41AD6DB1-7834-7715-5CDC-966EF19A77D7}"/>
              </a:ext>
            </a:extLst>
          </p:cNvPr>
          <p:cNvSpPr/>
          <p:nvPr/>
        </p:nvSpPr>
        <p:spPr>
          <a:xfrm>
            <a:off x="578463" y="3107813"/>
            <a:ext cx="57150" cy="57150"/>
          </a:xfrm>
          <a:prstGeom prst="ellipse">
            <a:avLst/>
          </a:prstGeom>
          <a:solidFill>
            <a:srgbClr val="4CAF50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4" name="Text 46">
            <a:extLst>
              <a:ext uri="{FF2B5EF4-FFF2-40B4-BE49-F238E27FC236}">
                <a16:creationId xmlns:a16="http://schemas.microsoft.com/office/drawing/2014/main" id="{4147B9E7-564B-D1D9-8937-B8D6EE8A2E4B}"/>
              </a:ext>
            </a:extLst>
          </p:cNvPr>
          <p:cNvSpPr/>
          <p:nvPr/>
        </p:nvSpPr>
        <p:spPr>
          <a:xfrm>
            <a:off x="582636" y="3547230"/>
            <a:ext cx="57150" cy="57150"/>
          </a:xfrm>
          <a:prstGeom prst="ellipse">
            <a:avLst/>
          </a:prstGeom>
          <a:solidFill>
            <a:srgbClr val="4CAF50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6" name="Text 15">
            <a:extLst>
              <a:ext uri="{FF2B5EF4-FFF2-40B4-BE49-F238E27FC236}">
                <a16:creationId xmlns:a16="http://schemas.microsoft.com/office/drawing/2014/main" id="{7F49A33C-146D-874E-FF68-B5C13625915B}"/>
              </a:ext>
            </a:extLst>
          </p:cNvPr>
          <p:cNvSpPr/>
          <p:nvPr/>
        </p:nvSpPr>
        <p:spPr>
          <a:xfrm>
            <a:off x="1443980" y="1636068"/>
            <a:ext cx="400050" cy="396532"/>
          </a:xfrm>
          <a:prstGeom prst="roundRect">
            <a:avLst>
              <a:gd name="adj" fmla="val 25079"/>
            </a:avLst>
          </a:prstGeom>
          <a:solidFill>
            <a:srgbClr val="2E7D4F"/>
          </a:solidFill>
          <a:ln w="9525">
            <a:solidFill>
              <a:srgbClr val="D4A843">
                <a:alpha val="30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8" name="Text 18">
            <a:extLst>
              <a:ext uri="{FF2B5EF4-FFF2-40B4-BE49-F238E27FC236}">
                <a16:creationId xmlns:a16="http://schemas.microsoft.com/office/drawing/2014/main" id="{4690B70F-6500-A909-0F1A-3B0F8A45685E}"/>
              </a:ext>
            </a:extLst>
          </p:cNvPr>
          <p:cNvSpPr/>
          <p:nvPr/>
        </p:nvSpPr>
        <p:spPr>
          <a:xfrm>
            <a:off x="386061" y="1416674"/>
            <a:ext cx="228600" cy="251460"/>
          </a:xfrm>
          <a:prstGeom prst="ellipse">
            <a:avLst/>
          </a:prstGeom>
          <a:solidFill>
            <a:srgbClr val="D4A843"/>
          </a:solidFill>
          <a:ln/>
          <a:effectLst>
            <a:outerShdw blurRad="101600" dist="50800" dir="16200000" algn="bl" rotWithShape="0">
              <a:srgbClr val="D4A843">
                <a:alpha val="2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840" b="1" dirty="0">
                <a:solidFill>
                  <a:srgbClr val="0F1B2D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4</a:t>
            </a:r>
            <a:endParaRPr lang="en-US" sz="840" dirty="0"/>
          </a:p>
        </p:txBody>
      </p:sp>
      <p:pic>
        <p:nvPicPr>
          <p:cNvPr id="5" name="Image 6" descr="preencoded.png">
            <a:extLst>
              <a:ext uri="{FF2B5EF4-FFF2-40B4-BE49-F238E27FC236}">
                <a16:creationId xmlns:a16="http://schemas.microsoft.com/office/drawing/2014/main" id="{6984DF18-D1E9-D2B0-429F-E5928CB8DA1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66743" y="1750963"/>
            <a:ext cx="150465" cy="150465"/>
          </a:xfrm>
          <a:prstGeom prst="rect">
            <a:avLst/>
          </a:prstGeom>
        </p:spPr>
      </p:pic>
      <p:sp>
        <p:nvSpPr>
          <p:cNvPr id="6" name="Text 25">
            <a:extLst>
              <a:ext uri="{FF2B5EF4-FFF2-40B4-BE49-F238E27FC236}">
                <a16:creationId xmlns:a16="http://schemas.microsoft.com/office/drawing/2014/main" id="{A2E5C5F1-4D09-5BA4-4DE3-3395A9DA670D}"/>
              </a:ext>
            </a:extLst>
          </p:cNvPr>
          <p:cNvSpPr/>
          <p:nvPr/>
        </p:nvSpPr>
        <p:spPr>
          <a:xfrm>
            <a:off x="3208561" y="1370135"/>
            <a:ext cx="2609552" cy="2879828"/>
          </a:xfrm>
          <a:prstGeom prst="roundRect">
            <a:avLst>
              <a:gd name="adj" fmla="val 4380"/>
            </a:avLst>
          </a:prstGeom>
          <a:solidFill>
            <a:srgbClr val="FFFFFF"/>
          </a:solidFill>
          <a:ln>
            <a:solidFill>
              <a:srgbClr val="2E7D4F"/>
            </a:solidFill>
          </a:ln>
          <a:effectLst>
            <a:outerShdw blurRad="114300" dist="13970" dir="5400000" algn="bl" rotWithShape="0">
              <a:srgbClr val="0F1B2D">
                <a:alpha val="7000"/>
              </a:srgbClr>
            </a:outerShdw>
          </a:effectLst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27">
            <a:extLst>
              <a:ext uri="{FF2B5EF4-FFF2-40B4-BE49-F238E27FC236}">
                <a16:creationId xmlns:a16="http://schemas.microsoft.com/office/drawing/2014/main" id="{C4490475-A54F-DA36-C973-02E6456C0052}"/>
              </a:ext>
            </a:extLst>
          </p:cNvPr>
          <p:cNvSpPr/>
          <p:nvPr/>
        </p:nvSpPr>
        <p:spPr>
          <a:xfrm>
            <a:off x="3334462" y="2178681"/>
            <a:ext cx="2367588" cy="188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488"/>
              </a:lnSpc>
              <a:spcAft>
                <a:spcPts val="900"/>
              </a:spcAft>
              <a:buNone/>
            </a:pPr>
            <a:r>
              <a:rPr lang="en-US" sz="1240" b="1" kern="0" spc="-12" dirty="0">
                <a:solidFill>
                  <a:srgbClr val="2D2D2D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Insurance Support</a:t>
            </a:r>
          </a:p>
        </p:txBody>
      </p:sp>
      <p:sp>
        <p:nvSpPr>
          <p:cNvPr id="8" name="Text 28">
            <a:extLst>
              <a:ext uri="{FF2B5EF4-FFF2-40B4-BE49-F238E27FC236}">
                <a16:creationId xmlns:a16="http://schemas.microsoft.com/office/drawing/2014/main" id="{92CDED69-4CAE-04DB-21C3-4DFF21809451}"/>
              </a:ext>
            </a:extLst>
          </p:cNvPr>
          <p:cNvSpPr/>
          <p:nvPr/>
        </p:nvSpPr>
        <p:spPr>
          <a:xfrm>
            <a:off x="3613527" y="2482031"/>
            <a:ext cx="2020520" cy="6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95"/>
              </a:lnSpc>
              <a:buNone/>
            </a:pPr>
            <a:r>
              <a:rPr lang="en-US" sz="900" dirty="0">
                <a:solidFill>
                  <a:srgbClr val="3A3F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Education on Ohio minimum insurance requirements and coverage options</a:t>
            </a:r>
          </a:p>
        </p:txBody>
      </p:sp>
      <p:sp>
        <p:nvSpPr>
          <p:cNvPr id="9" name="Text 29">
            <a:extLst>
              <a:ext uri="{FF2B5EF4-FFF2-40B4-BE49-F238E27FC236}">
                <a16:creationId xmlns:a16="http://schemas.microsoft.com/office/drawing/2014/main" id="{C415F835-461A-D358-2722-0EC28B3E01ED}"/>
              </a:ext>
            </a:extLst>
          </p:cNvPr>
          <p:cNvSpPr/>
          <p:nvPr/>
        </p:nvSpPr>
        <p:spPr>
          <a:xfrm>
            <a:off x="3613527" y="2933684"/>
            <a:ext cx="2020520" cy="462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95"/>
              </a:lnSpc>
              <a:buNone/>
            </a:pPr>
            <a:r>
              <a:rPr lang="en-US" sz="900" dirty="0">
                <a:solidFill>
                  <a:srgbClr val="3A3F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Policy comparison assistance and partnerships for reduced-cost coverage</a:t>
            </a:r>
          </a:p>
        </p:txBody>
      </p:sp>
      <p:sp>
        <p:nvSpPr>
          <p:cNvPr id="10" name="Text 30">
            <a:extLst>
              <a:ext uri="{FF2B5EF4-FFF2-40B4-BE49-F238E27FC236}">
                <a16:creationId xmlns:a16="http://schemas.microsoft.com/office/drawing/2014/main" id="{A4B25018-0640-0CC7-F435-53CF4174A91B}"/>
              </a:ext>
            </a:extLst>
          </p:cNvPr>
          <p:cNvSpPr/>
          <p:nvPr/>
        </p:nvSpPr>
        <p:spPr>
          <a:xfrm>
            <a:off x="3612935" y="3458086"/>
            <a:ext cx="2020520" cy="462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95"/>
              </a:lnSpc>
              <a:buNone/>
            </a:pPr>
            <a:r>
              <a:rPr lang="en-US" sz="900" dirty="0">
                <a:solidFill>
                  <a:srgbClr val="3A3F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DTH guides clients through the process — we are not brokers</a:t>
            </a:r>
          </a:p>
        </p:txBody>
      </p:sp>
      <p:sp>
        <p:nvSpPr>
          <p:cNvPr id="11" name="Text 31">
            <a:extLst>
              <a:ext uri="{FF2B5EF4-FFF2-40B4-BE49-F238E27FC236}">
                <a16:creationId xmlns:a16="http://schemas.microsoft.com/office/drawing/2014/main" id="{76A052FA-CFC6-3E89-5E14-666322A61BBA}"/>
              </a:ext>
            </a:extLst>
          </p:cNvPr>
          <p:cNvSpPr/>
          <p:nvPr/>
        </p:nvSpPr>
        <p:spPr>
          <a:xfrm>
            <a:off x="3442077" y="4095030"/>
            <a:ext cx="2152352" cy="9525"/>
          </a:xfrm>
          <a:prstGeom prst="rect">
            <a:avLst/>
          </a:prstGeom>
          <a:solidFill>
            <a:srgbClr val="E8E4DC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Text 43">
            <a:extLst>
              <a:ext uri="{FF2B5EF4-FFF2-40B4-BE49-F238E27FC236}">
                <a16:creationId xmlns:a16="http://schemas.microsoft.com/office/drawing/2014/main" id="{F401D089-3864-52BA-F78E-913E88DEB158}"/>
              </a:ext>
            </a:extLst>
          </p:cNvPr>
          <p:cNvSpPr/>
          <p:nvPr/>
        </p:nvSpPr>
        <p:spPr>
          <a:xfrm>
            <a:off x="3213477" y="1377577"/>
            <a:ext cx="2609555" cy="29170"/>
          </a:xfrm>
          <a:custGeom>
            <a:avLst/>
            <a:gdLst/>
            <a:ahLst/>
            <a:cxnLst/>
            <a:rect l="l" t="t" r="r" b="b"/>
            <a:pathLst>
              <a:path w="2609555" h="29170">
                <a:moveTo>
                  <a:pt x="114300" y="0"/>
                </a:moveTo>
                <a:lnTo>
                  <a:pt x="2495255" y="0"/>
                </a:lnTo>
                <a:lnTo>
                  <a:pt x="2523895" y="3646"/>
                </a:lnTo>
                <a:lnTo>
                  <a:pt x="2535428" y="7293"/>
                </a:lnTo>
                <a:lnTo>
                  <a:pt x="2544050" y="10939"/>
                </a:lnTo>
                <a:lnTo>
                  <a:pt x="2551125" y="14585"/>
                </a:lnTo>
                <a:lnTo>
                  <a:pt x="2557185" y="18231"/>
                </a:lnTo>
                <a:lnTo>
                  <a:pt x="2562505" y="21878"/>
                </a:lnTo>
                <a:lnTo>
                  <a:pt x="2567250" y="25524"/>
                </a:lnTo>
                <a:lnTo>
                  <a:pt x="2571527" y="29170"/>
                </a:lnTo>
                <a:lnTo>
                  <a:pt x="38028" y="29170"/>
                </a:lnTo>
                <a:lnTo>
                  <a:pt x="42305" y="25524"/>
                </a:lnTo>
                <a:lnTo>
                  <a:pt x="47050" y="21878"/>
                </a:lnTo>
                <a:lnTo>
                  <a:pt x="52370" y="18231"/>
                </a:lnTo>
                <a:lnTo>
                  <a:pt x="58430" y="14585"/>
                </a:lnTo>
                <a:lnTo>
                  <a:pt x="65505" y="10939"/>
                </a:lnTo>
                <a:lnTo>
                  <a:pt x="74127" y="7293"/>
                </a:lnTo>
                <a:lnTo>
                  <a:pt x="85660" y="3646"/>
                </a:lnTo>
                <a:close/>
              </a:path>
            </a:pathLst>
          </a:custGeom>
          <a:solidFill>
            <a:srgbClr val="2E7D4F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 44">
            <a:extLst>
              <a:ext uri="{FF2B5EF4-FFF2-40B4-BE49-F238E27FC236}">
                <a16:creationId xmlns:a16="http://schemas.microsoft.com/office/drawing/2014/main" id="{B48774AB-6D02-7E40-334F-C234D27B968A}"/>
              </a:ext>
            </a:extLst>
          </p:cNvPr>
          <p:cNvSpPr/>
          <p:nvPr/>
        </p:nvSpPr>
        <p:spPr>
          <a:xfrm>
            <a:off x="3442077" y="2582360"/>
            <a:ext cx="57150" cy="57150"/>
          </a:xfrm>
          <a:prstGeom prst="ellipse">
            <a:avLst/>
          </a:prstGeom>
          <a:solidFill>
            <a:srgbClr val="4CAF50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Text 45">
            <a:extLst>
              <a:ext uri="{FF2B5EF4-FFF2-40B4-BE49-F238E27FC236}">
                <a16:creationId xmlns:a16="http://schemas.microsoft.com/office/drawing/2014/main" id="{D776EA4C-3AFC-4845-095E-1C68E023ED7E}"/>
              </a:ext>
            </a:extLst>
          </p:cNvPr>
          <p:cNvSpPr/>
          <p:nvPr/>
        </p:nvSpPr>
        <p:spPr>
          <a:xfrm>
            <a:off x="3451155" y="2996352"/>
            <a:ext cx="57150" cy="57150"/>
          </a:xfrm>
          <a:prstGeom prst="ellipse">
            <a:avLst/>
          </a:prstGeom>
          <a:solidFill>
            <a:srgbClr val="4CAF50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5" name="Text 46">
            <a:extLst>
              <a:ext uri="{FF2B5EF4-FFF2-40B4-BE49-F238E27FC236}">
                <a16:creationId xmlns:a16="http://schemas.microsoft.com/office/drawing/2014/main" id="{0A751DA9-80A0-C74F-DC6C-42359A8AAA17}"/>
              </a:ext>
            </a:extLst>
          </p:cNvPr>
          <p:cNvSpPr/>
          <p:nvPr/>
        </p:nvSpPr>
        <p:spPr>
          <a:xfrm>
            <a:off x="3441485" y="3558415"/>
            <a:ext cx="57150" cy="57150"/>
          </a:xfrm>
          <a:prstGeom prst="ellipse">
            <a:avLst/>
          </a:prstGeom>
          <a:solidFill>
            <a:srgbClr val="4CAF50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9" name="Text 22">
            <a:extLst>
              <a:ext uri="{FF2B5EF4-FFF2-40B4-BE49-F238E27FC236}">
                <a16:creationId xmlns:a16="http://schemas.microsoft.com/office/drawing/2014/main" id="{70981E20-BEC8-5554-17C0-79F372677460}"/>
              </a:ext>
            </a:extLst>
          </p:cNvPr>
          <p:cNvSpPr/>
          <p:nvPr/>
        </p:nvSpPr>
        <p:spPr>
          <a:xfrm>
            <a:off x="3238972" y="1423438"/>
            <a:ext cx="228600" cy="251460"/>
          </a:xfrm>
          <a:prstGeom prst="ellipse">
            <a:avLst/>
          </a:prstGeom>
          <a:solidFill>
            <a:srgbClr val="D4A843"/>
          </a:solidFill>
          <a:ln/>
          <a:effectLst>
            <a:outerShdw blurRad="101600" dist="50800" dir="16200000" algn="bl" rotWithShape="0">
              <a:srgbClr val="D4A843">
                <a:alpha val="2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840" b="1" dirty="0">
                <a:solidFill>
                  <a:srgbClr val="0F1B2D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5</a:t>
            </a:r>
            <a:endParaRPr lang="en-US" sz="840" dirty="0"/>
          </a:p>
        </p:txBody>
      </p:sp>
      <p:sp>
        <p:nvSpPr>
          <p:cNvPr id="30" name="Text 23">
            <a:extLst>
              <a:ext uri="{FF2B5EF4-FFF2-40B4-BE49-F238E27FC236}">
                <a16:creationId xmlns:a16="http://schemas.microsoft.com/office/drawing/2014/main" id="{FBC0BF1B-F9D6-8461-5D1F-560B7FE7E5CC}"/>
              </a:ext>
            </a:extLst>
          </p:cNvPr>
          <p:cNvSpPr/>
          <p:nvPr/>
        </p:nvSpPr>
        <p:spPr>
          <a:xfrm>
            <a:off x="4343996" y="1641443"/>
            <a:ext cx="400050" cy="414760"/>
          </a:xfrm>
          <a:prstGeom prst="roundRect">
            <a:avLst>
              <a:gd name="adj" fmla="val 25079"/>
            </a:avLst>
          </a:prstGeom>
          <a:solidFill>
            <a:srgbClr val="2E7D4F"/>
          </a:solidFill>
          <a:ln w="9525">
            <a:solidFill>
              <a:srgbClr val="D4A843">
                <a:alpha val="30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1" name="Image 8" descr="preencoded.png">
            <a:extLst>
              <a:ext uri="{FF2B5EF4-FFF2-40B4-BE49-F238E27FC236}">
                <a16:creationId xmlns:a16="http://schemas.microsoft.com/office/drawing/2014/main" id="{3AF91BE0-B704-15A8-B8D4-533DE22B285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68714" y="1766161"/>
            <a:ext cx="150465" cy="150465"/>
          </a:xfrm>
          <a:prstGeom prst="rect">
            <a:avLst/>
          </a:prstGeom>
        </p:spPr>
      </p:pic>
      <p:sp>
        <p:nvSpPr>
          <p:cNvPr id="36" name="Text 26">
            <a:extLst>
              <a:ext uri="{FF2B5EF4-FFF2-40B4-BE49-F238E27FC236}">
                <a16:creationId xmlns:a16="http://schemas.microsoft.com/office/drawing/2014/main" id="{E2F40E1D-0E1D-FCC2-B3F4-6096EDEAB689}"/>
              </a:ext>
            </a:extLst>
          </p:cNvPr>
          <p:cNvSpPr/>
          <p:nvPr/>
        </p:nvSpPr>
        <p:spPr>
          <a:xfrm>
            <a:off x="6108353" y="1423438"/>
            <a:ext cx="228600" cy="251460"/>
          </a:xfrm>
          <a:prstGeom prst="ellipse">
            <a:avLst/>
          </a:prstGeom>
          <a:solidFill>
            <a:srgbClr val="D4A843"/>
          </a:solidFill>
          <a:ln/>
          <a:effectLst>
            <a:outerShdw blurRad="101600" dist="50800" dir="16200000" algn="bl" rotWithShape="0">
              <a:srgbClr val="D4A843">
                <a:alpha val="3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840" b="1" dirty="0">
                <a:solidFill>
                  <a:srgbClr val="0F1B2D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6</a:t>
            </a:r>
            <a:endParaRPr lang="en-US" sz="840" dirty="0"/>
          </a:p>
        </p:txBody>
      </p:sp>
      <p:pic>
        <p:nvPicPr>
          <p:cNvPr id="37" name="Image 5" descr="preencoded.png">
            <a:extLst>
              <a:ext uri="{FF2B5EF4-FFF2-40B4-BE49-F238E27FC236}">
                <a16:creationId xmlns:a16="http://schemas.microsoft.com/office/drawing/2014/main" id="{59FBC65C-3FEE-7F41-13F9-0AE90350AE2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97120" y="3943880"/>
            <a:ext cx="132588" cy="132588"/>
          </a:xfrm>
          <a:prstGeom prst="rect">
            <a:avLst/>
          </a:prstGeom>
        </p:spPr>
      </p:pic>
      <p:sp>
        <p:nvSpPr>
          <p:cNvPr id="42" name="Text 32">
            <a:extLst>
              <a:ext uri="{FF2B5EF4-FFF2-40B4-BE49-F238E27FC236}">
                <a16:creationId xmlns:a16="http://schemas.microsoft.com/office/drawing/2014/main" id="{DEDFF120-B3C2-A939-580A-73560913B3E7}"/>
              </a:ext>
            </a:extLst>
          </p:cNvPr>
          <p:cNvSpPr/>
          <p:nvPr/>
        </p:nvSpPr>
        <p:spPr>
          <a:xfrm>
            <a:off x="3644153" y="3937769"/>
            <a:ext cx="2199456" cy="14481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140"/>
              </a:lnSpc>
              <a:buNone/>
            </a:pPr>
            <a:r>
              <a:rPr lang="en-US" sz="76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Local insurance companies and brokers</a:t>
            </a:r>
            <a:endParaRPr lang="en-US" sz="760" dirty="0">
              <a:solidFill>
                <a:srgbClr val="2D2D2D"/>
              </a:solidFill>
            </a:endParaRPr>
          </a:p>
        </p:txBody>
      </p:sp>
      <p:sp>
        <p:nvSpPr>
          <p:cNvPr id="51" name="Text 34">
            <a:extLst>
              <a:ext uri="{FF2B5EF4-FFF2-40B4-BE49-F238E27FC236}">
                <a16:creationId xmlns:a16="http://schemas.microsoft.com/office/drawing/2014/main" id="{F04A04ED-54C1-ED07-6110-FA758A74E438}"/>
              </a:ext>
            </a:extLst>
          </p:cNvPr>
          <p:cNvSpPr/>
          <p:nvPr/>
        </p:nvSpPr>
        <p:spPr>
          <a:xfrm>
            <a:off x="436334" y="4674029"/>
            <a:ext cx="930533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095"/>
              </a:lnSpc>
              <a:buNone/>
            </a:pPr>
            <a:r>
              <a:rPr lang="en-US" sz="730" b="1" dirty="0">
                <a:solidFill>
                  <a:srgbClr val="F5EFE6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DRIVEN TO HELP</a:t>
            </a:r>
            <a:endParaRPr lang="en-US" sz="730" dirty="0">
              <a:solidFill>
                <a:srgbClr val="F5EF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11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4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35421"/>
          </a:xfrm>
          <a:prstGeom prst="rect">
            <a:avLst/>
          </a:prstGeom>
          <a:solidFill>
            <a:srgbClr val="4CAF50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69164" y="342900"/>
            <a:ext cx="8805672" cy="407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10"/>
              </a:lnSpc>
              <a:spcAft>
                <a:spcPts val="340"/>
              </a:spcAft>
              <a:buNone/>
            </a:pPr>
            <a:r>
              <a:rPr lang="en-US" sz="2140" b="1" kern="0" spc="-30" dirty="0">
                <a:solidFill>
                  <a:srgbClr val="2D2D2D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Why Driven to Help Is Different</a:t>
            </a:r>
            <a:endParaRPr lang="en-US" sz="2140" dirty="0">
              <a:solidFill>
                <a:srgbClr val="2D2D2D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4357390" y="793700"/>
            <a:ext cx="429220" cy="21580"/>
          </a:xfrm>
          <a:prstGeom prst="rect">
            <a:avLst/>
          </a:prstGeom>
          <a:solidFill>
            <a:srgbClr val="D4A843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457200" y="1073051"/>
            <a:ext cx="4000500" cy="3506093"/>
          </a:xfrm>
          <a:prstGeom prst="roundRect">
            <a:avLst>
              <a:gd name="adj" fmla="val 2463"/>
            </a:avLst>
          </a:prstGeom>
          <a:solidFill>
            <a:srgbClr val="F0EEE9"/>
          </a:solidFill>
          <a:ln w="9525">
            <a:solidFill>
              <a:srgbClr val="D5D2CC"/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67345" y="1331268"/>
            <a:ext cx="271760" cy="271760"/>
          </a:xfrm>
          <a:prstGeom prst="ellipse">
            <a:avLst/>
          </a:prstGeom>
          <a:solidFill>
            <a:srgbClr val="D5D2CC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857" y="1400779"/>
            <a:ext cx="132588" cy="132588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010096" y="1283196"/>
            <a:ext cx="1719620" cy="215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95"/>
              </a:lnSpc>
              <a:buNone/>
            </a:pPr>
            <a:r>
              <a:rPr lang="en-US" sz="1130" b="1" dirty="0">
                <a:solidFill>
                  <a:srgbClr val="6B7080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Typical Vehicle Programs</a:t>
            </a:r>
            <a:endParaRPr lang="en-US" sz="1130" dirty="0"/>
          </a:p>
        </p:txBody>
      </p:sp>
      <p:sp>
        <p:nvSpPr>
          <p:cNvPr id="9" name="Text 6"/>
          <p:cNvSpPr/>
          <p:nvPr/>
        </p:nvSpPr>
        <p:spPr>
          <a:xfrm>
            <a:off x="1010096" y="1512243"/>
            <a:ext cx="1719620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095"/>
              </a:lnSpc>
              <a:buNone/>
            </a:pPr>
            <a:r>
              <a:rPr lang="en-US" sz="730" dirty="0">
                <a:solidFill>
                  <a:srgbClr val="8A8F9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Fragmented approach</a:t>
            </a:r>
            <a:endParaRPr lang="en-US" sz="73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9123" y="1790337"/>
            <a:ext cx="132588" cy="132588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849809" y="1794718"/>
            <a:ext cx="3707234" cy="15999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262"/>
              </a:lnSpc>
              <a:buNone/>
            </a:pPr>
            <a:r>
              <a:rPr lang="en-US" sz="870" dirty="0">
                <a:solidFill>
                  <a:srgbClr val="6B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Focus on a single service — vehicle donation </a:t>
            </a:r>
            <a:r>
              <a:rPr lang="en-US" sz="870" i="1" dirty="0">
                <a:solidFill>
                  <a:srgbClr val="6B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</a:t>
            </a:r>
            <a:r>
              <a:rPr lang="en-US" sz="870" dirty="0">
                <a:solidFill>
                  <a:srgbClr val="6B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legal aid, never both</a:t>
            </a:r>
            <a:endParaRPr lang="en-US" sz="87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123" y="2064627"/>
            <a:ext cx="132588" cy="13258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849809" y="2069009"/>
            <a:ext cx="2950726" cy="159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62"/>
              </a:lnSpc>
              <a:buNone/>
            </a:pPr>
            <a:r>
              <a:rPr lang="en-US" sz="870" dirty="0">
                <a:solidFill>
                  <a:srgbClr val="6B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post-placement support once the client drives away</a:t>
            </a:r>
            <a:endParaRPr lang="en-US" sz="87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9123" y="2338917"/>
            <a:ext cx="132588" cy="132588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849809" y="2343299"/>
            <a:ext cx="2498393" cy="159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62"/>
              </a:lnSpc>
              <a:buNone/>
            </a:pPr>
            <a:r>
              <a:rPr lang="en-US" sz="870" dirty="0">
                <a:solidFill>
                  <a:srgbClr val="6B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Clients left to figure out insurance on their own</a:t>
            </a:r>
            <a:endParaRPr lang="en-US" sz="870" dirty="0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9123" y="2613208"/>
            <a:ext cx="132588" cy="132588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849809" y="2617589"/>
            <a:ext cx="3031927" cy="159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62"/>
              </a:lnSpc>
              <a:buNone/>
            </a:pPr>
            <a:r>
              <a:rPr lang="en-US" sz="870" dirty="0">
                <a:solidFill>
                  <a:srgbClr val="6B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 vehicle failure rate without maintenance knowledge</a:t>
            </a:r>
            <a:endParaRPr lang="en-US" sz="870" dirty="0"/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9123" y="2887498"/>
            <a:ext cx="132588" cy="132588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849809" y="2891879"/>
            <a:ext cx="2457792" cy="159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62"/>
              </a:lnSpc>
              <a:buNone/>
            </a:pPr>
            <a:r>
              <a:rPr lang="en-US" sz="870" dirty="0">
                <a:solidFill>
                  <a:srgbClr val="6B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accountability or follow-up after placement</a:t>
            </a:r>
            <a:endParaRPr lang="en-US" sz="870" dirty="0"/>
          </a:p>
        </p:txBody>
      </p:sp>
      <p:sp>
        <p:nvSpPr>
          <p:cNvPr id="20" name="Text 12"/>
          <p:cNvSpPr/>
          <p:nvPr/>
        </p:nvSpPr>
        <p:spPr>
          <a:xfrm>
            <a:off x="4686300" y="1073051"/>
            <a:ext cx="4000500" cy="3506093"/>
          </a:xfrm>
          <a:prstGeom prst="roundRect">
            <a:avLst>
              <a:gd name="adj" fmla="val 2463"/>
            </a:avLst>
          </a:prstGeom>
          <a:solidFill>
            <a:srgbClr val="FDF6E8"/>
          </a:solidFill>
          <a:ln w="9525">
            <a:solidFill>
              <a:srgbClr val="D4A843"/>
            </a:solidFill>
          </a:ln>
          <a:effectLst>
            <a:outerShdw blurRad="171450" dist="29210" dir="5400000" algn="bl" rotWithShape="0">
              <a:srgbClr val="D4A843">
                <a:alpha val="15000"/>
              </a:srgbClr>
            </a:outerShdw>
          </a:effectLst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1" name="Text 13"/>
          <p:cNvSpPr/>
          <p:nvPr/>
        </p:nvSpPr>
        <p:spPr>
          <a:xfrm rot="2700000">
            <a:off x="7458227" y="1173380"/>
            <a:ext cx="1253144" cy="188863"/>
          </a:xfrm>
          <a:prstGeom prst="rect">
            <a:avLst/>
          </a:prstGeom>
          <a:solidFill>
            <a:srgbClr val="D4A843"/>
          </a:solidFill>
          <a:ln/>
          <a:effectLst>
            <a:outerShdw blurRad="29210" dist="7620" dir="5400000" algn="bl" rotWithShape="0">
              <a:srgbClr val="000000">
                <a:alpha val="12000"/>
              </a:srgbClr>
            </a:outerShdw>
          </a:effectLst>
        </p:spPr>
        <p:txBody>
          <a:bodyPr wrap="none" lIns="285750" tIns="35560" rIns="285750" bIns="35560" rtlCol="0" anchor="t"/>
          <a:lstStyle/>
          <a:p>
            <a:pPr marL="0" indent="0" algn="l">
              <a:buNone/>
            </a:pPr>
            <a:r>
              <a:rPr lang="en-US" sz="620" b="1" kern="0" spc="7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COMPLETE MODEL</a:t>
            </a:r>
            <a:endParaRPr lang="en-US" sz="620" dirty="0">
              <a:solidFill>
                <a:srgbClr val="2D2D2D"/>
              </a:solidFill>
            </a:endParaRPr>
          </a:p>
        </p:txBody>
      </p:sp>
      <p:sp>
        <p:nvSpPr>
          <p:cNvPr id="22" name="Text 14"/>
          <p:cNvSpPr/>
          <p:nvPr/>
        </p:nvSpPr>
        <p:spPr>
          <a:xfrm>
            <a:off x="4896445" y="1331268"/>
            <a:ext cx="271760" cy="271760"/>
          </a:xfrm>
          <a:prstGeom prst="ellipse">
            <a:avLst/>
          </a:prstGeom>
          <a:solidFill>
            <a:srgbClr val="D4A843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3" name="Image 6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5957" y="1400779"/>
            <a:ext cx="132588" cy="132588"/>
          </a:xfrm>
          <a:prstGeom prst="rect">
            <a:avLst/>
          </a:prstGeom>
        </p:spPr>
      </p:pic>
      <p:sp>
        <p:nvSpPr>
          <p:cNvPr id="24" name="Text 15"/>
          <p:cNvSpPr/>
          <p:nvPr/>
        </p:nvSpPr>
        <p:spPr>
          <a:xfrm>
            <a:off x="5239196" y="1283196"/>
            <a:ext cx="1271543" cy="215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95"/>
              </a:lnSpc>
              <a:buNone/>
            </a:pPr>
            <a:r>
              <a:rPr lang="en-US" sz="1130" b="1" dirty="0">
                <a:solidFill>
                  <a:srgbClr val="2D2D2D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The DTH Model</a:t>
            </a:r>
            <a:endParaRPr lang="en-US" sz="1130" dirty="0">
              <a:solidFill>
                <a:srgbClr val="2D2D2D"/>
              </a:solidFill>
            </a:endParaRPr>
          </a:p>
        </p:txBody>
      </p:sp>
      <p:sp>
        <p:nvSpPr>
          <p:cNvPr id="25" name="Text 16"/>
          <p:cNvSpPr/>
          <p:nvPr/>
        </p:nvSpPr>
        <p:spPr>
          <a:xfrm>
            <a:off x="5239196" y="1512243"/>
            <a:ext cx="1271543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095"/>
              </a:lnSpc>
              <a:buNone/>
            </a:pPr>
            <a:r>
              <a:rPr lang="en-US" sz="730" b="1" kern="0" spc="30" dirty="0">
                <a:solidFill>
                  <a:srgbClr val="B892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END-TO-END SOLUTION</a:t>
            </a:r>
            <a:endParaRPr lang="en-US" sz="730" dirty="0"/>
          </a:p>
        </p:txBody>
      </p:sp>
      <p:pic>
        <p:nvPicPr>
          <p:cNvPr id="26" name="Image 7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78223" y="1790337"/>
            <a:ext cx="132588" cy="132588"/>
          </a:xfrm>
          <a:prstGeom prst="rect">
            <a:avLst/>
          </a:prstGeom>
        </p:spPr>
      </p:pic>
      <p:sp>
        <p:nvSpPr>
          <p:cNvPr id="27" name="Text 17"/>
          <p:cNvSpPr/>
          <p:nvPr/>
        </p:nvSpPr>
        <p:spPr>
          <a:xfrm>
            <a:off x="5078909" y="1794718"/>
            <a:ext cx="3465701" cy="3359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262"/>
              </a:lnSpc>
              <a:buNone/>
            </a:pPr>
            <a:r>
              <a:rPr lang="en-US" sz="870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Complete </a:t>
            </a:r>
            <a:r>
              <a:rPr lang="en-US" sz="870" b="1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6-program journey</a:t>
            </a:r>
            <a:r>
              <a:rPr lang="en-US" sz="870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from license reinstatement to vehicle ownership</a:t>
            </a:r>
            <a:endParaRPr lang="en-US" sz="870" dirty="0"/>
          </a:p>
        </p:txBody>
      </p:sp>
      <p:pic>
        <p:nvPicPr>
          <p:cNvPr id="28" name="Image 8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78223" y="2210627"/>
            <a:ext cx="132588" cy="132588"/>
          </a:xfrm>
          <a:prstGeom prst="rect">
            <a:avLst/>
          </a:prstGeom>
        </p:spPr>
      </p:pic>
      <p:sp>
        <p:nvSpPr>
          <p:cNvPr id="29" name="Text 18"/>
          <p:cNvSpPr/>
          <p:nvPr/>
        </p:nvSpPr>
        <p:spPr>
          <a:xfrm>
            <a:off x="5078909" y="2215009"/>
            <a:ext cx="3652718" cy="15999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262"/>
              </a:lnSpc>
              <a:buNone/>
            </a:pPr>
            <a:r>
              <a:rPr lang="en-US" sz="870" b="1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12-month</a:t>
            </a:r>
            <a:r>
              <a:rPr lang="en-US" sz="870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post-placement insurance and vehicle warranty coverage</a:t>
            </a:r>
            <a:endParaRPr lang="en-US" sz="870" dirty="0"/>
          </a:p>
        </p:txBody>
      </p:sp>
      <p:pic>
        <p:nvPicPr>
          <p:cNvPr id="30" name="Image 9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78223" y="2470928"/>
            <a:ext cx="132588" cy="132588"/>
          </a:xfrm>
          <a:prstGeom prst="rect">
            <a:avLst/>
          </a:prstGeom>
        </p:spPr>
      </p:pic>
      <p:sp>
        <p:nvSpPr>
          <p:cNvPr id="31" name="Text 19"/>
          <p:cNvSpPr/>
          <p:nvPr/>
        </p:nvSpPr>
        <p:spPr>
          <a:xfrm>
            <a:off x="5078909" y="2475309"/>
            <a:ext cx="3329226" cy="15999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262"/>
              </a:lnSpc>
              <a:buNone/>
            </a:pPr>
            <a:r>
              <a:rPr lang="en-US" sz="870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Maintenance training completed </a:t>
            </a:r>
            <a:r>
              <a:rPr lang="en-US" sz="870" b="1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before</a:t>
            </a:r>
            <a:r>
              <a:rPr lang="en-US" sz="870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keys are handed over</a:t>
            </a:r>
            <a:endParaRPr lang="en-US" sz="870" dirty="0"/>
          </a:p>
        </p:txBody>
      </p:sp>
      <p:pic>
        <p:nvPicPr>
          <p:cNvPr id="32" name="Image 1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78223" y="2731228"/>
            <a:ext cx="132588" cy="132588"/>
          </a:xfrm>
          <a:prstGeom prst="rect">
            <a:avLst/>
          </a:prstGeom>
        </p:spPr>
      </p:pic>
      <p:sp>
        <p:nvSpPr>
          <p:cNvPr id="33" name="Text 20"/>
          <p:cNvSpPr/>
          <p:nvPr/>
        </p:nvSpPr>
        <p:spPr>
          <a:xfrm>
            <a:off x="5078909" y="2735610"/>
            <a:ext cx="2687479" cy="159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62"/>
              </a:lnSpc>
              <a:buNone/>
            </a:pPr>
            <a:r>
              <a:rPr lang="en-US" sz="870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Insurance navigation built directly into the process</a:t>
            </a:r>
            <a:endParaRPr lang="en-US" sz="870" dirty="0"/>
          </a:p>
        </p:txBody>
      </p:sp>
      <p:pic>
        <p:nvPicPr>
          <p:cNvPr id="34" name="Image 1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878223" y="2991529"/>
            <a:ext cx="132588" cy="132588"/>
          </a:xfrm>
          <a:prstGeom prst="rect">
            <a:avLst/>
          </a:prstGeom>
        </p:spPr>
      </p:pic>
      <p:sp>
        <p:nvSpPr>
          <p:cNvPr id="35" name="Text 21"/>
          <p:cNvSpPr/>
          <p:nvPr/>
        </p:nvSpPr>
        <p:spPr>
          <a:xfrm>
            <a:off x="5078909" y="2995910"/>
            <a:ext cx="2709580" cy="15999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262"/>
              </a:lnSpc>
              <a:buNone/>
            </a:pPr>
            <a:r>
              <a:rPr lang="en-US" sz="870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Transition planning for </a:t>
            </a:r>
            <a:r>
              <a:rPr lang="en-US" sz="870" b="1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long-term self-sufficiency</a:t>
            </a:r>
            <a:endParaRPr lang="en-US" sz="870" dirty="0"/>
          </a:p>
        </p:txBody>
      </p:sp>
      <p:pic>
        <p:nvPicPr>
          <p:cNvPr id="36" name="Image 1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878223" y="3251829"/>
            <a:ext cx="132588" cy="132588"/>
          </a:xfrm>
          <a:prstGeom prst="rect">
            <a:avLst/>
          </a:prstGeom>
        </p:spPr>
      </p:pic>
      <p:sp>
        <p:nvSpPr>
          <p:cNvPr id="37" name="Text 22"/>
          <p:cNvSpPr/>
          <p:nvPr/>
        </p:nvSpPr>
        <p:spPr>
          <a:xfrm>
            <a:off x="5078909" y="3256211"/>
            <a:ext cx="2916510" cy="15999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262"/>
              </a:lnSpc>
              <a:buNone/>
            </a:pPr>
            <a:r>
              <a:rPr lang="en-US" sz="870" b="1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Measurable outcomes</a:t>
            </a:r>
            <a:r>
              <a:rPr lang="en-US" sz="870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tracked across every program</a:t>
            </a:r>
            <a:endParaRPr lang="en-US" sz="870" dirty="0"/>
          </a:p>
        </p:txBody>
      </p:sp>
      <p:sp>
        <p:nvSpPr>
          <p:cNvPr id="38" name="Text 23"/>
          <p:cNvSpPr/>
          <p:nvPr/>
        </p:nvSpPr>
        <p:spPr>
          <a:xfrm>
            <a:off x="45720" y="4707285"/>
            <a:ext cx="9052560" cy="150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185"/>
              </a:lnSpc>
              <a:buNone/>
            </a:pPr>
            <a:r>
              <a:rPr lang="en-US" sz="79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Others give a car. </a:t>
            </a:r>
            <a:r>
              <a:rPr lang="en-US" sz="790" b="1" dirty="0">
                <a:solidFill>
                  <a:srgbClr val="2E7D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DTH builds a driver.</a:t>
            </a:r>
            <a:endParaRPr lang="en-US" sz="790" dirty="0">
              <a:solidFill>
                <a:srgbClr val="2E7D4F"/>
              </a:solidFill>
            </a:endParaRPr>
          </a:p>
        </p:txBody>
      </p:sp>
      <p:sp>
        <p:nvSpPr>
          <p:cNvPr id="39" name="Text 24"/>
          <p:cNvSpPr/>
          <p:nvPr/>
        </p:nvSpPr>
        <p:spPr>
          <a:xfrm>
            <a:off x="4385965" y="2640062"/>
            <a:ext cx="372070" cy="409277"/>
          </a:xfrm>
          <a:prstGeom prst="ellipse">
            <a:avLst/>
          </a:prstGeom>
          <a:solidFill>
            <a:srgbClr val="2D2D2D"/>
          </a:solidFill>
          <a:ln/>
          <a:effectLst>
            <a:outerShdw blurRad="86360" dist="13970" dir="5400000" algn="bl" rotWithShape="0">
              <a:srgbClr val="0F1B2D">
                <a:alpha val="3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1010" b="1" kern="0" spc="60" dirty="0">
                <a:solidFill>
                  <a:srgbClr val="FDF6E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VS</a:t>
            </a:r>
            <a:endParaRPr lang="en-US" sz="1010" dirty="0"/>
          </a:p>
        </p:txBody>
      </p:sp>
      <p:sp>
        <p:nvSpPr>
          <p:cNvPr id="40" name="Text 34">
            <a:extLst>
              <a:ext uri="{FF2B5EF4-FFF2-40B4-BE49-F238E27FC236}">
                <a16:creationId xmlns:a16="http://schemas.microsoft.com/office/drawing/2014/main" id="{122EE57A-09CE-C815-36C9-90477E049789}"/>
              </a:ext>
            </a:extLst>
          </p:cNvPr>
          <p:cNvSpPr/>
          <p:nvPr/>
        </p:nvSpPr>
        <p:spPr>
          <a:xfrm>
            <a:off x="514350" y="4724743"/>
            <a:ext cx="930533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095"/>
              </a:lnSpc>
              <a:buNone/>
            </a:pPr>
            <a:r>
              <a:rPr lang="en-US" sz="730" b="1" dirty="0">
                <a:solidFill>
                  <a:srgbClr val="2E7D4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DRIVEN TO HELP</a:t>
            </a:r>
            <a:endParaRPr lang="en-US" sz="730" dirty="0">
              <a:solidFill>
                <a:srgbClr val="2E7D4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1100</Words>
  <Application>Microsoft Office PowerPoint</Application>
  <PresentationFormat>On-screen Show (16:9)</PresentationFormat>
  <Paragraphs>165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Constantia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subject>PptxGenJS Presentation</dc:subject>
  <dc:creator>docgen</dc:creator>
  <cp:lastModifiedBy>Kelly Metcalf</cp:lastModifiedBy>
  <cp:revision>5</cp:revision>
  <dcterms:created xsi:type="dcterms:W3CDTF">2026-04-29T10:33:32Z</dcterms:created>
  <dcterms:modified xsi:type="dcterms:W3CDTF">2026-04-29T21:01:24Z</dcterms:modified>
</cp:coreProperties>
</file>